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3"/>
  </p:sldMasterIdLst>
  <p:sldIdLst>
    <p:sldId id="256" r:id="rId4"/>
    <p:sldId id="291" r:id="rId5"/>
    <p:sldId id="288" r:id="rId6"/>
    <p:sldId id="289" r:id="rId7"/>
    <p:sldId id="259" r:id="rId8"/>
    <p:sldId id="258" r:id="rId9"/>
    <p:sldId id="260" r:id="rId10"/>
    <p:sldId id="266" r:id="rId11"/>
    <p:sldId id="264" r:id="rId12"/>
    <p:sldId id="267" r:id="rId13"/>
    <p:sldId id="268" r:id="rId14"/>
    <p:sldId id="269" r:id="rId15"/>
    <p:sldId id="274" r:id="rId16"/>
    <p:sldId id="270" r:id="rId17"/>
    <p:sldId id="273" r:id="rId18"/>
    <p:sldId id="275" r:id="rId19"/>
    <p:sldId id="276" r:id="rId20"/>
    <p:sldId id="278" r:id="rId21"/>
    <p:sldId id="280" r:id="rId22"/>
    <p:sldId id="282" r:id="rId23"/>
    <p:sldId id="283" r:id="rId24"/>
    <p:sldId id="284" r:id="rId25"/>
    <p:sldId id="285" r:id="rId26"/>
    <p:sldId id="286" r:id="rId27"/>
    <p:sldId id="287"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p:cViewPr varScale="1">
        <p:scale>
          <a:sx n="102" d="100"/>
          <a:sy n="102" d="100"/>
        </p:scale>
        <p:origin x="95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F170C9E-14FA-724B-AE26-3E3DD1CA673B}" type="datetimeFigureOut">
              <a:rPr lang="en-US" smtClean="0"/>
              <a:t>2/28/24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2999641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170C9E-14FA-724B-AE26-3E3DD1CA673B}" type="datetimeFigureOut">
              <a:rPr lang="en-US" smtClean="0"/>
              <a:t>2/28/24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2602841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170C9E-14FA-724B-AE26-3E3DD1CA673B}" type="datetimeFigureOut">
              <a:rPr lang="en-US" smtClean="0"/>
              <a:t>2/28/24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3242787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170C9E-14FA-724B-AE26-3E3DD1CA673B}" type="datetimeFigureOut">
              <a:rPr lang="en-US" smtClean="0"/>
              <a:t>2/28/24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3599661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170C9E-14FA-724B-AE26-3E3DD1CA673B}" type="datetimeFigureOut">
              <a:rPr lang="en-US" smtClean="0"/>
              <a:t>2/28/24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295540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170C9E-14FA-724B-AE26-3E3DD1CA673B}" type="datetimeFigureOut">
              <a:rPr lang="en-US" smtClean="0"/>
              <a:t>2/28/24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1722301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170C9E-14FA-724B-AE26-3E3DD1CA673B}" type="datetimeFigureOut">
              <a:rPr lang="en-US" smtClean="0"/>
              <a:t>2/28/24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1322656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170C9E-14FA-724B-AE26-3E3DD1CA673B}" type="datetimeFigureOut">
              <a:rPr lang="en-US" smtClean="0"/>
              <a:t>2/28/24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343051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70C9E-14FA-724B-AE26-3E3DD1CA673B}" type="datetimeFigureOut">
              <a:rPr lang="en-US" smtClean="0"/>
              <a:t>2/28/24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3745906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170C9E-14FA-724B-AE26-3E3DD1CA673B}" type="datetimeFigureOut">
              <a:rPr lang="en-US" smtClean="0"/>
              <a:t>2/28/24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765897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170C9E-14FA-724B-AE26-3E3DD1CA673B}" type="datetimeFigureOut">
              <a:rPr lang="en-US" smtClean="0"/>
              <a:t>2/28/24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3148917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70C9E-14FA-724B-AE26-3E3DD1CA673B}" type="datetimeFigureOut">
              <a:rPr lang="en-US" smtClean="0"/>
              <a:t>2/28/24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136B8-BA67-4246-8900-B0B49D9366AE}" type="slidenum">
              <a:rPr lang="en-US" smtClean="0"/>
              <a:t>‹#›</a:t>
            </a:fld>
            <a:endParaRPr lang="en-US"/>
          </a:p>
        </p:txBody>
      </p:sp>
    </p:spTree>
    <p:extLst>
      <p:ext uri="{BB962C8B-B14F-4D97-AF65-F5344CB8AC3E}">
        <p14:creationId xmlns:p14="http://schemas.microsoft.com/office/powerpoint/2010/main" val="5137828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jen.moran@yesnet.yk.ca" TargetMode="External"/><Relationship Id="rId2" Type="http://schemas.openxmlformats.org/officeDocument/2006/relationships/hyperlink" Target="mailto:colleen.segriff@yesnet.yk.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Freeform: Shape 27">
            <a:extLst>
              <a:ext uri="{FF2B5EF4-FFF2-40B4-BE49-F238E27FC236}">
                <a16:creationId xmlns:a16="http://schemas.microsoft.com/office/drawing/2014/main" id="{CBCB02B1-1B82-403C-B7D2-E2CED1882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CCDE13A7-6382-4A67-BEBE-4FF1F37C7F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31" name="Freeform: Shape 30">
              <a:extLst>
                <a:ext uri="{FF2B5EF4-FFF2-40B4-BE49-F238E27FC236}">
                  <a16:creationId xmlns:a16="http://schemas.microsoft.com/office/drawing/2014/main" id="{E9978FC9-2E40-4257-8D97-FAB20CA4B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740ABB98-77BA-4C40-8121-34D196E58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41AA752E-66C1-4835-8A3C-55647515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id="{EE9555AB-2295-4939-AEC9-B2CBFCB4CC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97499201-5A2C-48B3-9B02-5519B88294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D3FC2AE7-C60C-4C48-BCAE-410BB6C3D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40EA1593-6BC9-441E-8F3C-46DD50F81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grpSp>
      <p:sp>
        <p:nvSpPr>
          <p:cNvPr id="2" name="Title 1">
            <a:extLst>
              <a:ext uri="{FF2B5EF4-FFF2-40B4-BE49-F238E27FC236}">
                <a16:creationId xmlns:a16="http://schemas.microsoft.com/office/drawing/2014/main" id="{F19CAC5E-DFA1-21EC-1639-0A9F9291244E}"/>
              </a:ext>
            </a:extLst>
          </p:cNvPr>
          <p:cNvSpPr>
            <a:spLocks noGrp="1"/>
          </p:cNvSpPr>
          <p:nvPr>
            <p:ph type="ctrTitle"/>
          </p:nvPr>
        </p:nvSpPr>
        <p:spPr>
          <a:xfrm>
            <a:off x="3371787" y="1741337"/>
            <a:ext cx="5448730" cy="2387918"/>
          </a:xfrm>
        </p:spPr>
        <p:txBody>
          <a:bodyPr anchor="b">
            <a:noAutofit/>
          </a:bodyPr>
          <a:lstStyle/>
          <a:p>
            <a:r>
              <a:rPr lang="en-US" sz="7200">
                <a:solidFill>
                  <a:schemeClr val="tx2"/>
                </a:solidFill>
              </a:rPr>
              <a:t>Course Selection for 2024-25</a:t>
            </a:r>
          </a:p>
        </p:txBody>
      </p:sp>
      <p:sp>
        <p:nvSpPr>
          <p:cNvPr id="3" name="Subtitle 2">
            <a:extLst>
              <a:ext uri="{FF2B5EF4-FFF2-40B4-BE49-F238E27FC236}">
                <a16:creationId xmlns:a16="http://schemas.microsoft.com/office/drawing/2014/main" id="{BDBA081B-C155-04DB-2DB2-FB444360037D}"/>
              </a:ext>
            </a:extLst>
          </p:cNvPr>
          <p:cNvSpPr>
            <a:spLocks noGrp="1"/>
          </p:cNvSpPr>
          <p:nvPr>
            <p:ph type="subTitle" idx="1"/>
          </p:nvPr>
        </p:nvSpPr>
        <p:spPr>
          <a:xfrm>
            <a:off x="3371161" y="4200522"/>
            <a:ext cx="5449982" cy="682079"/>
          </a:xfrm>
        </p:spPr>
        <p:txBody>
          <a:bodyPr>
            <a:noAutofit/>
          </a:bodyPr>
          <a:lstStyle/>
          <a:p>
            <a:r>
              <a:rPr lang="en-US" dirty="0">
                <a:solidFill>
                  <a:schemeClr val="tx2"/>
                </a:solidFill>
              </a:rPr>
              <a:t>SFACSS</a:t>
            </a:r>
          </a:p>
          <a:p>
            <a:r>
              <a:rPr lang="en-US" dirty="0">
                <a:solidFill>
                  <a:schemeClr val="tx2"/>
                </a:solidFill>
              </a:rPr>
              <a:t>February 27- March 1, 2023</a:t>
            </a:r>
          </a:p>
        </p:txBody>
      </p:sp>
      <p:grpSp>
        <p:nvGrpSpPr>
          <p:cNvPr id="39" name="Group 38">
            <a:extLst>
              <a:ext uri="{FF2B5EF4-FFF2-40B4-BE49-F238E27FC236}">
                <a16:creationId xmlns:a16="http://schemas.microsoft.com/office/drawing/2014/main" id="{17147D5D-F01F-4164-BD81-D10DC6F23E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142" y="2854"/>
            <a:ext cx="2783421" cy="2406445"/>
            <a:chOff x="-305" y="-4155"/>
            <a:chExt cx="2514948" cy="2174333"/>
          </a:xfrm>
        </p:grpSpPr>
        <p:sp>
          <p:nvSpPr>
            <p:cNvPr id="40" name="Freeform: Shape 39">
              <a:extLst>
                <a:ext uri="{FF2B5EF4-FFF2-40B4-BE49-F238E27FC236}">
                  <a16:creationId xmlns:a16="http://schemas.microsoft.com/office/drawing/2014/main" id="{F24C7412-3E2D-4708-8DC3-425A457A1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71483A6A-CB0B-4469-B09D-C9451F9B07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9A935E9D-EB55-46F3-BCCB-9CB918E870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3" name="Freeform: Shape 42">
              <a:extLst>
                <a:ext uri="{FF2B5EF4-FFF2-40B4-BE49-F238E27FC236}">
                  <a16:creationId xmlns:a16="http://schemas.microsoft.com/office/drawing/2014/main" id="{8EDC5655-C7D7-4936-91EA-E188A96DC6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6D0E248E-80AB-4B35-BA8D-F940FCB4432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417253" y="4456669"/>
            <a:ext cx="2783421" cy="2406445"/>
            <a:chOff x="-305" y="-4155"/>
            <a:chExt cx="2514948" cy="2174333"/>
          </a:xfrm>
        </p:grpSpPr>
        <p:sp>
          <p:nvSpPr>
            <p:cNvPr id="46" name="Freeform: Shape 45">
              <a:extLst>
                <a:ext uri="{FF2B5EF4-FFF2-40B4-BE49-F238E27FC236}">
                  <a16:creationId xmlns:a16="http://schemas.microsoft.com/office/drawing/2014/main" id="{F9E91B0A-66E8-4298-BAC6-004DBE4919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0A629C66-36BD-487E-B1CD-ED026D7789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A6BC2D2C-3D7D-4224-81BC-22C094C9FB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9" name="Freeform: Shape 48">
              <a:extLst>
                <a:ext uri="{FF2B5EF4-FFF2-40B4-BE49-F238E27FC236}">
                  <a16:creationId xmlns:a16="http://schemas.microsoft.com/office/drawing/2014/main" id="{53BDF903-22C5-4312-8776-C2ABC3EDC0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47343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F0665-182B-2606-BC89-85E7767E932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Social Studies</a:t>
            </a:r>
          </a:p>
        </p:txBody>
      </p:sp>
      <p:sp>
        <p:nvSpPr>
          <p:cNvPr id="3" name="Content Placeholder 2">
            <a:extLst>
              <a:ext uri="{FF2B5EF4-FFF2-40B4-BE49-F238E27FC236}">
                <a16:creationId xmlns:a16="http://schemas.microsoft.com/office/drawing/2014/main" id="{E57EAF31-82D5-5BD7-C088-682E8C134BE3}"/>
              </a:ext>
            </a:extLst>
          </p:cNvPr>
          <p:cNvSpPr>
            <a:spLocks noGrp="1"/>
          </p:cNvSpPr>
          <p:nvPr>
            <p:ph idx="1"/>
          </p:nvPr>
        </p:nvSpPr>
        <p:spPr>
          <a:xfrm>
            <a:off x="1371599" y="1537400"/>
            <a:ext cx="9724031" cy="4116276"/>
          </a:xfrm>
        </p:spPr>
        <p:txBody>
          <a:bodyPr anchor="ctr">
            <a:normAutofit/>
          </a:bodyPr>
          <a:lstStyle/>
          <a:p>
            <a:pPr marL="0" indent="0">
              <a:buNone/>
            </a:pPr>
            <a:r>
              <a:rPr lang="en-CA" b="1"/>
              <a:t>Grade 10</a:t>
            </a:r>
          </a:p>
          <a:p>
            <a:pPr marL="0" indent="0">
              <a:buNone/>
            </a:pPr>
            <a:r>
              <a:rPr lang="en-CA"/>
              <a:t>-Social Studies 10</a:t>
            </a:r>
          </a:p>
          <a:p>
            <a:pPr marL="0" indent="0">
              <a:buNone/>
            </a:pPr>
            <a:r>
              <a:rPr lang="en-CA" b="1"/>
              <a:t>- </a:t>
            </a:r>
            <a:r>
              <a:rPr lang="en-CA"/>
              <a:t>Sciences Humaines 10</a:t>
            </a:r>
          </a:p>
          <a:p>
            <a:pPr marL="0" indent="0">
              <a:buNone/>
            </a:pPr>
            <a:r>
              <a:rPr lang="en-CA" b="1"/>
              <a:t>Students are required to complete 4 credits of Social Studies 11 or 12 to graduate:</a:t>
            </a:r>
          </a:p>
          <a:p>
            <a:pPr marL="0" indent="0">
              <a:buNone/>
            </a:pPr>
            <a:endParaRPr lang="en-CA" sz="1800" b="1"/>
          </a:p>
          <a:p>
            <a:pPr marL="0" indent="0">
              <a:buNone/>
            </a:pPr>
            <a:endParaRPr lang="en-CA" sz="1400" b="1"/>
          </a:p>
          <a:p>
            <a:endParaRPr lang="en-US" sz="1700"/>
          </a:p>
        </p:txBody>
      </p:sp>
      <p:graphicFrame>
        <p:nvGraphicFramePr>
          <p:cNvPr id="4" name="Table 4">
            <a:extLst>
              <a:ext uri="{FF2B5EF4-FFF2-40B4-BE49-F238E27FC236}">
                <a16:creationId xmlns:a16="http://schemas.microsoft.com/office/drawing/2014/main" id="{4B067530-2778-3E55-8E34-9065FF5A75DD}"/>
              </a:ext>
            </a:extLst>
          </p:cNvPr>
          <p:cNvGraphicFramePr>
            <a:graphicFrameLocks noGrp="1"/>
          </p:cNvGraphicFramePr>
          <p:nvPr>
            <p:extLst>
              <p:ext uri="{D42A27DB-BD31-4B8C-83A1-F6EECF244321}">
                <p14:modId xmlns:p14="http://schemas.microsoft.com/office/powerpoint/2010/main" val="373650271"/>
              </p:ext>
            </p:extLst>
          </p:nvPr>
        </p:nvGraphicFramePr>
        <p:xfrm>
          <a:off x="2169614" y="4351202"/>
          <a:ext cx="8128000" cy="1554480"/>
        </p:xfrm>
        <a:graphic>
          <a:graphicData uri="http://schemas.openxmlformats.org/drawingml/2006/table">
            <a:tbl>
              <a:tblPr firstRow="1" bandRow="1">
                <a:tableStyleId>{22838BEF-8BB2-4498-84A7-C5851F593DF1}</a:tableStyleId>
              </a:tblPr>
              <a:tblGrid>
                <a:gridCol w="4859836">
                  <a:extLst>
                    <a:ext uri="{9D8B030D-6E8A-4147-A177-3AD203B41FA5}">
                      <a16:colId xmlns:a16="http://schemas.microsoft.com/office/drawing/2014/main" val="749873099"/>
                    </a:ext>
                  </a:extLst>
                </a:gridCol>
                <a:gridCol w="3268164">
                  <a:extLst>
                    <a:ext uri="{9D8B030D-6E8A-4147-A177-3AD203B41FA5}">
                      <a16:colId xmlns:a16="http://schemas.microsoft.com/office/drawing/2014/main" val="49357962"/>
                    </a:ext>
                  </a:extLst>
                </a:gridCol>
              </a:tblGrid>
              <a:tr h="0">
                <a:tc>
                  <a:txBody>
                    <a:bodyPr/>
                    <a:lstStyle/>
                    <a:p>
                      <a:r>
                        <a:rPr lang="en-US" sz="2800" b="0"/>
                        <a:t>- 20</a:t>
                      </a:r>
                      <a:r>
                        <a:rPr lang="en-US" sz="2800" b="0" baseline="30000"/>
                        <a:t>th</a:t>
                      </a:r>
                      <a:r>
                        <a:rPr lang="en-US" sz="2800" b="0"/>
                        <a:t> Century World History 12</a:t>
                      </a:r>
                    </a:p>
                  </a:txBody>
                  <a:tcPr/>
                </a:tc>
                <a:tc>
                  <a:txBody>
                    <a:bodyPr/>
                    <a:lstStyle/>
                    <a:p>
                      <a:r>
                        <a:rPr lang="en-US" sz="2800" b="0"/>
                        <a:t>- Law 12</a:t>
                      </a:r>
                    </a:p>
                  </a:txBody>
                  <a:tcPr/>
                </a:tc>
                <a:extLst>
                  <a:ext uri="{0D108BD9-81ED-4DB2-BD59-A6C34878D82A}">
                    <a16:rowId xmlns:a16="http://schemas.microsoft.com/office/drawing/2014/main" val="2241478488"/>
                  </a:ext>
                </a:extLst>
              </a:tr>
              <a:tr h="370840">
                <a:tc>
                  <a:txBody>
                    <a:bodyPr/>
                    <a:lstStyle/>
                    <a:p>
                      <a:r>
                        <a:rPr lang="en-US" sz="2800" b="0"/>
                        <a:t>- Asian (Philippines) Studies 12</a:t>
                      </a:r>
                    </a:p>
                  </a:txBody>
                  <a:tcPr/>
                </a:tc>
                <a:tc>
                  <a:txBody>
                    <a:bodyPr/>
                    <a:lstStyle/>
                    <a:p>
                      <a:r>
                        <a:rPr lang="en-US" sz="2800" b="0"/>
                        <a:t>- Political Studies 12</a:t>
                      </a:r>
                    </a:p>
                  </a:txBody>
                  <a:tcPr/>
                </a:tc>
                <a:extLst>
                  <a:ext uri="{0D108BD9-81ED-4DB2-BD59-A6C34878D82A}">
                    <a16:rowId xmlns:a16="http://schemas.microsoft.com/office/drawing/2014/main" val="2387067320"/>
                  </a:ext>
                </a:extLst>
              </a:tr>
              <a:tr h="370840">
                <a:tc>
                  <a:txBody>
                    <a:bodyPr/>
                    <a:lstStyle/>
                    <a:p>
                      <a:r>
                        <a:rPr lang="en-US" sz="2800" b="0"/>
                        <a:t>- Genocide Studies 12</a:t>
                      </a:r>
                    </a:p>
                  </a:txBody>
                  <a:tcPr/>
                </a:tc>
                <a:tc>
                  <a:txBody>
                    <a:bodyPr/>
                    <a:lstStyle/>
                    <a:p>
                      <a:endParaRPr lang="en-US" sz="2800" b="0" dirty="0"/>
                    </a:p>
                  </a:txBody>
                  <a:tcPr/>
                </a:tc>
                <a:extLst>
                  <a:ext uri="{0D108BD9-81ED-4DB2-BD59-A6C34878D82A}">
                    <a16:rowId xmlns:a16="http://schemas.microsoft.com/office/drawing/2014/main" val="2826512401"/>
                  </a:ext>
                </a:extLst>
              </a:tr>
            </a:tbl>
          </a:graphicData>
        </a:graphic>
      </p:graphicFrame>
    </p:spTree>
    <p:extLst>
      <p:ext uri="{BB962C8B-B14F-4D97-AF65-F5344CB8AC3E}">
        <p14:creationId xmlns:p14="http://schemas.microsoft.com/office/powerpoint/2010/main" val="513340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F0665-182B-2606-BC89-85E7767E932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Career and Religious Education</a:t>
            </a:r>
          </a:p>
        </p:txBody>
      </p:sp>
      <p:sp>
        <p:nvSpPr>
          <p:cNvPr id="3" name="Content Placeholder 2">
            <a:extLst>
              <a:ext uri="{FF2B5EF4-FFF2-40B4-BE49-F238E27FC236}">
                <a16:creationId xmlns:a16="http://schemas.microsoft.com/office/drawing/2014/main" id="{E57EAF31-82D5-5BD7-C088-682E8C134BE3}"/>
              </a:ext>
            </a:extLst>
          </p:cNvPr>
          <p:cNvSpPr>
            <a:spLocks noGrp="1"/>
          </p:cNvSpPr>
          <p:nvPr>
            <p:ph idx="1"/>
          </p:nvPr>
        </p:nvSpPr>
        <p:spPr>
          <a:xfrm>
            <a:off x="1227632" y="2162887"/>
            <a:ext cx="9724031" cy="4116276"/>
          </a:xfrm>
        </p:spPr>
        <p:txBody>
          <a:bodyPr anchor="ctr">
            <a:normAutofit/>
          </a:bodyPr>
          <a:lstStyle/>
          <a:p>
            <a:pPr marL="0" indent="0">
              <a:buNone/>
            </a:pPr>
            <a:r>
              <a:rPr lang="en-CA" b="1"/>
              <a:t>Grade 10</a:t>
            </a:r>
          </a:p>
          <a:p>
            <a:pPr>
              <a:buFontTx/>
              <a:buChar char="-"/>
            </a:pPr>
            <a:r>
              <a:rPr lang="en-CA"/>
              <a:t>Career Life Education/ Christ &amp; Culture 10 (6 credits)</a:t>
            </a:r>
          </a:p>
          <a:p>
            <a:pPr marL="0" indent="0">
              <a:buNone/>
            </a:pPr>
            <a:r>
              <a:rPr lang="en-CA" b="1"/>
              <a:t>Grade 11</a:t>
            </a:r>
          </a:p>
          <a:p>
            <a:pPr>
              <a:buFontTx/>
              <a:buChar char="-"/>
            </a:pPr>
            <a:r>
              <a:rPr lang="en-CA"/>
              <a:t>Comparative World Religions 12</a:t>
            </a:r>
          </a:p>
          <a:p>
            <a:pPr marL="0" indent="0">
              <a:buNone/>
            </a:pPr>
            <a:r>
              <a:rPr lang="en-CA" b="1"/>
              <a:t>Grade 12 </a:t>
            </a:r>
          </a:p>
          <a:p>
            <a:pPr marL="0" indent="0">
              <a:buNone/>
            </a:pPr>
            <a:r>
              <a:rPr lang="en-CA" b="1"/>
              <a:t>- </a:t>
            </a:r>
            <a:r>
              <a:rPr lang="en-CA"/>
              <a:t>Career Life Connections</a:t>
            </a:r>
            <a:endParaRPr lang="en-CA" b="1"/>
          </a:p>
          <a:p>
            <a:pPr marL="0" indent="0">
              <a:buNone/>
            </a:pPr>
            <a:r>
              <a:rPr lang="en-CA" b="1" i="1"/>
              <a:t>- </a:t>
            </a:r>
            <a:r>
              <a:rPr lang="en-CA"/>
              <a:t>Choose at least 1 religion course:</a:t>
            </a:r>
            <a:endParaRPr lang="en-CA" i="1"/>
          </a:p>
          <a:p>
            <a:pPr marL="0" indent="0">
              <a:buNone/>
            </a:pPr>
            <a:endParaRPr lang="en-CA" b="1"/>
          </a:p>
          <a:p>
            <a:pPr marL="0" indent="0">
              <a:buNone/>
            </a:pPr>
            <a:endParaRPr lang="en-CA" sz="1800" b="1"/>
          </a:p>
          <a:p>
            <a:pPr marL="0" indent="0">
              <a:buNone/>
            </a:pPr>
            <a:endParaRPr lang="en-CA" sz="1400" b="1"/>
          </a:p>
          <a:p>
            <a:endParaRPr lang="en-US" sz="1700"/>
          </a:p>
        </p:txBody>
      </p:sp>
      <p:graphicFrame>
        <p:nvGraphicFramePr>
          <p:cNvPr id="5" name="Table 5">
            <a:extLst>
              <a:ext uri="{FF2B5EF4-FFF2-40B4-BE49-F238E27FC236}">
                <a16:creationId xmlns:a16="http://schemas.microsoft.com/office/drawing/2014/main" id="{D818A556-0F00-705D-C475-4FA6A8275AD5}"/>
              </a:ext>
            </a:extLst>
          </p:cNvPr>
          <p:cNvGraphicFramePr>
            <a:graphicFrameLocks noGrp="1"/>
          </p:cNvGraphicFramePr>
          <p:nvPr>
            <p:extLst>
              <p:ext uri="{D42A27DB-BD31-4B8C-83A1-F6EECF244321}">
                <p14:modId xmlns:p14="http://schemas.microsoft.com/office/powerpoint/2010/main" val="2479541399"/>
              </p:ext>
            </p:extLst>
          </p:nvPr>
        </p:nvGraphicFramePr>
        <p:xfrm>
          <a:off x="2025647" y="5243297"/>
          <a:ext cx="8128000" cy="1463040"/>
        </p:xfrm>
        <a:graphic>
          <a:graphicData uri="http://schemas.openxmlformats.org/drawingml/2006/table">
            <a:tbl>
              <a:tblPr firstRow="1" bandRow="1">
                <a:tableStyleId>{22838BEF-8BB2-4498-84A7-C5851F593DF1}</a:tableStyleId>
              </a:tblPr>
              <a:tblGrid>
                <a:gridCol w="4064000">
                  <a:extLst>
                    <a:ext uri="{9D8B030D-6E8A-4147-A177-3AD203B41FA5}">
                      <a16:colId xmlns:a16="http://schemas.microsoft.com/office/drawing/2014/main" val="2379998932"/>
                    </a:ext>
                  </a:extLst>
                </a:gridCol>
                <a:gridCol w="4064000">
                  <a:extLst>
                    <a:ext uri="{9D8B030D-6E8A-4147-A177-3AD203B41FA5}">
                      <a16:colId xmlns:a16="http://schemas.microsoft.com/office/drawing/2014/main" val="1598354071"/>
                    </a:ext>
                  </a:extLst>
                </a:gridCol>
              </a:tblGrid>
              <a:tr h="370840">
                <a:tc>
                  <a:txBody>
                    <a:bodyPr/>
                    <a:lstStyle/>
                    <a:p>
                      <a:r>
                        <a:rPr lang="en-US" sz="2800" b="0"/>
                        <a:t>- Morals &amp; Ethics 12</a:t>
                      </a:r>
                    </a:p>
                  </a:txBody>
                  <a:tcPr/>
                </a:tc>
                <a:tc>
                  <a:txBody>
                    <a:bodyPr/>
                    <a:lstStyle/>
                    <a:p>
                      <a:r>
                        <a:rPr lang="en-US" sz="2800" b="0"/>
                        <a:t>- Social Justice 12</a:t>
                      </a:r>
                    </a:p>
                  </a:txBody>
                  <a:tcPr/>
                </a:tc>
                <a:extLst>
                  <a:ext uri="{0D108BD9-81ED-4DB2-BD59-A6C34878D82A}">
                    <a16:rowId xmlns:a16="http://schemas.microsoft.com/office/drawing/2014/main" val="2444955289"/>
                  </a:ext>
                </a:extLst>
              </a:tr>
              <a:tr h="370840">
                <a:tc>
                  <a:txBody>
                    <a:bodyPr/>
                    <a:lstStyle/>
                    <a:p>
                      <a:r>
                        <a:rPr lang="en-US" sz="2800" b="0"/>
                        <a:t>- Philosophy 12</a:t>
                      </a:r>
                    </a:p>
                  </a:txBody>
                  <a:tcPr/>
                </a:tc>
                <a:tc>
                  <a:txBody>
                    <a:bodyPr/>
                    <a:lstStyle/>
                    <a:p>
                      <a:r>
                        <a:rPr lang="en-US" sz="2800" b="0"/>
                        <a:t>- Yukon First Nations Studies 12</a:t>
                      </a:r>
                    </a:p>
                  </a:txBody>
                  <a:tcPr/>
                </a:tc>
                <a:extLst>
                  <a:ext uri="{0D108BD9-81ED-4DB2-BD59-A6C34878D82A}">
                    <a16:rowId xmlns:a16="http://schemas.microsoft.com/office/drawing/2014/main" val="355593606"/>
                  </a:ext>
                </a:extLst>
              </a:tr>
            </a:tbl>
          </a:graphicData>
        </a:graphic>
      </p:graphicFrame>
    </p:spTree>
    <p:extLst>
      <p:ext uri="{BB962C8B-B14F-4D97-AF65-F5344CB8AC3E}">
        <p14:creationId xmlns:p14="http://schemas.microsoft.com/office/powerpoint/2010/main" val="3668284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F0665-182B-2606-BC89-85E7767E932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Service-Learning Hours</a:t>
            </a:r>
          </a:p>
        </p:txBody>
      </p:sp>
      <p:sp>
        <p:nvSpPr>
          <p:cNvPr id="3" name="Content Placeholder 2">
            <a:extLst>
              <a:ext uri="{FF2B5EF4-FFF2-40B4-BE49-F238E27FC236}">
                <a16:creationId xmlns:a16="http://schemas.microsoft.com/office/drawing/2014/main" id="{E57EAF31-82D5-5BD7-C088-682E8C134BE3}"/>
              </a:ext>
            </a:extLst>
          </p:cNvPr>
          <p:cNvSpPr>
            <a:spLocks noGrp="1"/>
          </p:cNvSpPr>
          <p:nvPr>
            <p:ph idx="1"/>
          </p:nvPr>
        </p:nvSpPr>
        <p:spPr>
          <a:xfrm>
            <a:off x="1371599" y="1714711"/>
            <a:ext cx="9724031" cy="4116276"/>
          </a:xfrm>
        </p:spPr>
        <p:txBody>
          <a:bodyPr anchor="ctr">
            <a:normAutofit fontScale="92500" lnSpcReduction="20000"/>
          </a:bodyPr>
          <a:lstStyle/>
          <a:p>
            <a:pPr marL="0" indent="0">
              <a:buNone/>
            </a:pPr>
            <a:r>
              <a:rPr lang="en-CA" b="1"/>
              <a:t>Grade 10</a:t>
            </a:r>
          </a:p>
          <a:p>
            <a:pPr>
              <a:buFont typeface="Calibri" panose="020B0604020202020204" pitchFamily="34" charset="0"/>
              <a:buChar char="-"/>
            </a:pPr>
            <a:r>
              <a:rPr lang="en-CA">
                <a:cs typeface="Calibri"/>
              </a:rPr>
              <a:t>15 hours</a:t>
            </a:r>
          </a:p>
          <a:p>
            <a:pPr marL="0" indent="0">
              <a:buNone/>
            </a:pPr>
            <a:endParaRPr lang="en-CA" b="1"/>
          </a:p>
          <a:p>
            <a:pPr marL="0" indent="0">
              <a:buNone/>
            </a:pPr>
            <a:r>
              <a:rPr lang="en-CA" b="1"/>
              <a:t>Grade 11</a:t>
            </a:r>
          </a:p>
          <a:p>
            <a:pPr>
              <a:buFont typeface="Calibri" panose="020B0604020202020204" pitchFamily="34" charset="0"/>
              <a:buChar char="-"/>
            </a:pPr>
            <a:r>
              <a:rPr lang="en-CA">
                <a:cs typeface="Calibri"/>
              </a:rPr>
              <a:t>15 hours</a:t>
            </a:r>
          </a:p>
          <a:p>
            <a:pPr>
              <a:buFont typeface="Calibri" panose="020B0604020202020204" pitchFamily="34" charset="0"/>
              <a:buChar char="-"/>
            </a:pPr>
            <a:endParaRPr lang="en-CA" b="1"/>
          </a:p>
          <a:p>
            <a:pPr marL="0" indent="0">
              <a:buNone/>
            </a:pPr>
            <a:r>
              <a:rPr lang="en-CA" b="1"/>
              <a:t>Grade 12</a:t>
            </a:r>
          </a:p>
          <a:p>
            <a:pPr>
              <a:buFont typeface="Calibri" panose="020B0604020202020204" pitchFamily="34" charset="0"/>
              <a:buChar char="-"/>
            </a:pPr>
            <a:r>
              <a:rPr lang="en-CA">
                <a:cs typeface="Calibri"/>
              </a:rPr>
              <a:t>Students need a total of 30 hours between grades 10, 11, and 12. Therefore, if they have met the requirements in grade 10 and 11, they did not need to log hours in grade 12</a:t>
            </a:r>
          </a:p>
          <a:p>
            <a:endParaRPr lang="en-US" sz="1700">
              <a:cs typeface="Calibri" panose="020F0502020204030204"/>
            </a:endParaRPr>
          </a:p>
        </p:txBody>
      </p:sp>
    </p:spTree>
    <p:extLst>
      <p:ext uri="{BB962C8B-B14F-4D97-AF65-F5344CB8AC3E}">
        <p14:creationId xmlns:p14="http://schemas.microsoft.com/office/powerpoint/2010/main" val="1304953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F0665-182B-2606-BC89-85E7767E932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Physical Education</a:t>
            </a:r>
          </a:p>
        </p:txBody>
      </p:sp>
      <p:sp>
        <p:nvSpPr>
          <p:cNvPr id="3" name="Content Placeholder 2">
            <a:extLst>
              <a:ext uri="{FF2B5EF4-FFF2-40B4-BE49-F238E27FC236}">
                <a16:creationId xmlns:a16="http://schemas.microsoft.com/office/drawing/2014/main" id="{E57EAF31-82D5-5BD7-C088-682E8C134BE3}"/>
              </a:ext>
            </a:extLst>
          </p:cNvPr>
          <p:cNvSpPr>
            <a:spLocks noGrp="1"/>
          </p:cNvSpPr>
          <p:nvPr>
            <p:ph idx="1"/>
          </p:nvPr>
        </p:nvSpPr>
        <p:spPr>
          <a:xfrm>
            <a:off x="1233982" y="1647759"/>
            <a:ext cx="9724031" cy="4116276"/>
          </a:xfrm>
        </p:spPr>
        <p:txBody>
          <a:bodyPr anchor="ctr">
            <a:normAutofit/>
          </a:bodyPr>
          <a:lstStyle/>
          <a:p>
            <a:pPr marL="0" indent="0">
              <a:buNone/>
            </a:pPr>
            <a:r>
              <a:rPr lang="en-CA" b="1"/>
              <a:t>Grade 10</a:t>
            </a:r>
          </a:p>
          <a:p>
            <a:pPr>
              <a:buFontTx/>
              <a:buChar char="-"/>
            </a:pPr>
            <a:r>
              <a:rPr lang="en-CA"/>
              <a:t>Physical Education 10</a:t>
            </a:r>
          </a:p>
          <a:p>
            <a:pPr>
              <a:buFontTx/>
              <a:buChar char="-"/>
            </a:pPr>
            <a:r>
              <a:rPr lang="en-CA"/>
              <a:t>Physical Education 10 </a:t>
            </a:r>
            <a:r>
              <a:rPr lang="en-CA" i="1"/>
              <a:t>Wellness</a:t>
            </a:r>
            <a:endParaRPr lang="en-CA" sz="1400" b="1"/>
          </a:p>
          <a:p>
            <a:endParaRPr lang="en-US" sz="1700"/>
          </a:p>
        </p:txBody>
      </p:sp>
    </p:spTree>
    <p:extLst>
      <p:ext uri="{BB962C8B-B14F-4D97-AF65-F5344CB8AC3E}">
        <p14:creationId xmlns:p14="http://schemas.microsoft.com/office/powerpoint/2010/main" val="1113610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F0665-182B-2606-BC89-85E7767E932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Languages</a:t>
            </a:r>
          </a:p>
        </p:txBody>
      </p:sp>
      <p:sp>
        <p:nvSpPr>
          <p:cNvPr id="3" name="Content Placeholder 2">
            <a:extLst>
              <a:ext uri="{FF2B5EF4-FFF2-40B4-BE49-F238E27FC236}">
                <a16:creationId xmlns:a16="http://schemas.microsoft.com/office/drawing/2014/main" id="{E57EAF31-82D5-5BD7-C088-682E8C134BE3}"/>
              </a:ext>
            </a:extLst>
          </p:cNvPr>
          <p:cNvSpPr>
            <a:spLocks noGrp="1"/>
          </p:cNvSpPr>
          <p:nvPr>
            <p:ph idx="1"/>
          </p:nvPr>
        </p:nvSpPr>
        <p:spPr>
          <a:xfrm>
            <a:off x="1371599" y="2584398"/>
            <a:ext cx="9724031" cy="3809288"/>
          </a:xfrm>
        </p:spPr>
        <p:txBody>
          <a:bodyPr anchor="ctr">
            <a:noAutofit/>
          </a:bodyPr>
          <a:lstStyle/>
          <a:p>
            <a:pPr marL="0" indent="0">
              <a:buNone/>
            </a:pPr>
            <a:r>
              <a:rPr lang="en-CA" b="1"/>
              <a:t>Grade 10</a:t>
            </a:r>
          </a:p>
          <a:p>
            <a:pPr>
              <a:buFontTx/>
              <a:buChar char="-"/>
            </a:pPr>
            <a:r>
              <a:rPr lang="en-CA"/>
              <a:t>French 10</a:t>
            </a:r>
          </a:p>
          <a:p>
            <a:pPr>
              <a:buFontTx/>
              <a:buChar char="-"/>
            </a:pPr>
            <a:r>
              <a:rPr lang="en-CA"/>
              <a:t>Sciences Humaines 10</a:t>
            </a:r>
          </a:p>
          <a:p>
            <a:pPr marL="0" indent="0">
              <a:buNone/>
            </a:pPr>
            <a:r>
              <a:rPr lang="en-CA" b="1"/>
              <a:t>Grade 11</a:t>
            </a:r>
          </a:p>
          <a:p>
            <a:pPr>
              <a:buFontTx/>
              <a:buChar char="-"/>
            </a:pPr>
            <a:r>
              <a:rPr lang="en-CA"/>
              <a:t>Introductory French 11</a:t>
            </a:r>
          </a:p>
          <a:p>
            <a:pPr>
              <a:buFontTx/>
              <a:buChar char="-"/>
            </a:pPr>
            <a:r>
              <a:rPr lang="en-CA"/>
              <a:t>Introductory Spanish 11</a:t>
            </a:r>
          </a:p>
          <a:p>
            <a:pPr>
              <a:buFontTx/>
              <a:buChar char="-"/>
            </a:pPr>
            <a:r>
              <a:rPr lang="en-CA"/>
              <a:t>French 11</a:t>
            </a:r>
          </a:p>
          <a:p>
            <a:pPr>
              <a:buFontTx/>
              <a:buChar char="-"/>
            </a:pPr>
            <a:r>
              <a:rPr lang="en-CA"/>
              <a:t>Spanish 11</a:t>
            </a:r>
          </a:p>
          <a:p>
            <a:pPr marL="0" indent="0">
              <a:buNone/>
            </a:pPr>
            <a:r>
              <a:rPr lang="en-CA" b="1"/>
              <a:t>Grade 12</a:t>
            </a:r>
          </a:p>
          <a:p>
            <a:pPr>
              <a:buFontTx/>
              <a:buChar char="-"/>
            </a:pPr>
            <a:r>
              <a:rPr lang="en-CA"/>
              <a:t>French 12</a:t>
            </a:r>
          </a:p>
          <a:p>
            <a:pPr>
              <a:buFontTx/>
              <a:buChar char="-"/>
            </a:pPr>
            <a:endParaRPr lang="en-CA"/>
          </a:p>
        </p:txBody>
      </p:sp>
      <p:sp>
        <p:nvSpPr>
          <p:cNvPr id="4" name="TextBox 3">
            <a:extLst>
              <a:ext uri="{FF2B5EF4-FFF2-40B4-BE49-F238E27FC236}">
                <a16:creationId xmlns:a16="http://schemas.microsoft.com/office/drawing/2014/main" id="{E7EDF298-978E-BC33-1BAC-A3DDD62A3324}"/>
              </a:ext>
            </a:extLst>
          </p:cNvPr>
          <p:cNvSpPr txBox="1"/>
          <p:nvPr/>
        </p:nvSpPr>
        <p:spPr>
          <a:xfrm>
            <a:off x="7952851" y="4409851"/>
            <a:ext cx="3314699" cy="1477328"/>
          </a:xfrm>
          <a:prstGeom prst="rect">
            <a:avLst/>
          </a:prstGeom>
          <a:noFill/>
        </p:spPr>
        <p:txBody>
          <a:bodyPr wrap="square" rtlCol="0">
            <a:spAutoFit/>
          </a:bodyPr>
          <a:lstStyle/>
          <a:p>
            <a:r>
              <a:rPr lang="en-CA" sz="1800" i="1"/>
              <a:t>*There is no Language requirement for graduation. Some universities require  a Language 11.</a:t>
            </a:r>
          </a:p>
          <a:p>
            <a:endParaRPr lang="en-US"/>
          </a:p>
        </p:txBody>
      </p:sp>
    </p:spTree>
    <p:extLst>
      <p:ext uri="{BB962C8B-B14F-4D97-AF65-F5344CB8AC3E}">
        <p14:creationId xmlns:p14="http://schemas.microsoft.com/office/powerpoint/2010/main" val="2621680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Grade 10</a:t>
            </a:r>
          </a:p>
        </p:txBody>
      </p:sp>
      <p:sp>
        <p:nvSpPr>
          <p:cNvPr id="4" name="Content Placeholder 3">
            <a:extLst>
              <a:ext uri="{FF2B5EF4-FFF2-40B4-BE49-F238E27FC236}">
                <a16:creationId xmlns:a16="http://schemas.microsoft.com/office/drawing/2014/main" id="{456FB4DE-7125-7176-63B9-173F5144F5C9}"/>
              </a:ext>
            </a:extLst>
          </p:cNvPr>
          <p:cNvSpPr>
            <a:spLocks noGrp="1"/>
          </p:cNvSpPr>
          <p:nvPr>
            <p:ph idx="1"/>
          </p:nvPr>
        </p:nvSpPr>
        <p:spPr>
          <a:xfrm>
            <a:off x="1371599" y="2318197"/>
            <a:ext cx="9724031" cy="3683358"/>
          </a:xfrm>
        </p:spPr>
        <p:txBody>
          <a:bodyPr anchor="ctr">
            <a:normAutofit fontScale="92500" lnSpcReduction="10000"/>
          </a:bodyPr>
          <a:lstStyle/>
          <a:p>
            <a:r>
              <a:rPr lang="en-US"/>
              <a:t>English 10</a:t>
            </a:r>
          </a:p>
          <a:p>
            <a:r>
              <a:rPr lang="en-US"/>
              <a:t>Math 10</a:t>
            </a:r>
          </a:p>
          <a:p>
            <a:r>
              <a:rPr lang="en-US"/>
              <a:t>Science 10</a:t>
            </a:r>
          </a:p>
          <a:p>
            <a:r>
              <a:rPr lang="en-US"/>
              <a:t>Social Studies 10</a:t>
            </a:r>
          </a:p>
          <a:p>
            <a:r>
              <a:rPr lang="en-US"/>
              <a:t>Career Life Education/ Christ &amp; Culture 10*</a:t>
            </a:r>
          </a:p>
          <a:p>
            <a:r>
              <a:rPr lang="en-US"/>
              <a:t>Physical Education 10</a:t>
            </a:r>
          </a:p>
          <a:p>
            <a:r>
              <a:rPr lang="en-US"/>
              <a:t>Elective (or French 10 or Intro Language 11)</a:t>
            </a:r>
          </a:p>
          <a:p>
            <a:r>
              <a:rPr lang="en-US"/>
              <a:t>Elective</a:t>
            </a:r>
          </a:p>
          <a:p>
            <a:pPr marL="0" indent="0">
              <a:buNone/>
            </a:pPr>
            <a:endParaRPr lang="en-US" sz="2000"/>
          </a:p>
        </p:txBody>
      </p:sp>
    </p:spTree>
    <p:extLst>
      <p:ext uri="{BB962C8B-B14F-4D97-AF65-F5344CB8AC3E}">
        <p14:creationId xmlns:p14="http://schemas.microsoft.com/office/powerpoint/2010/main" val="146418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Grade 11</a:t>
            </a:r>
          </a:p>
        </p:txBody>
      </p:sp>
      <p:sp>
        <p:nvSpPr>
          <p:cNvPr id="4" name="Content Placeholder 3">
            <a:extLst>
              <a:ext uri="{FF2B5EF4-FFF2-40B4-BE49-F238E27FC236}">
                <a16:creationId xmlns:a16="http://schemas.microsoft.com/office/drawing/2014/main" id="{456FB4DE-7125-7176-63B9-173F5144F5C9}"/>
              </a:ext>
            </a:extLst>
          </p:cNvPr>
          <p:cNvSpPr>
            <a:spLocks noGrp="1"/>
          </p:cNvSpPr>
          <p:nvPr>
            <p:ph idx="1"/>
          </p:nvPr>
        </p:nvSpPr>
        <p:spPr>
          <a:xfrm>
            <a:off x="1371599" y="2318197"/>
            <a:ext cx="9724031" cy="3683358"/>
          </a:xfrm>
        </p:spPr>
        <p:txBody>
          <a:bodyPr anchor="ctr">
            <a:normAutofit fontScale="92500" lnSpcReduction="10000"/>
          </a:bodyPr>
          <a:lstStyle/>
          <a:p>
            <a:r>
              <a:rPr lang="en-US" sz="2800" cap="none" spc="0">
                <a:solidFill>
                  <a:schemeClr val="tx1"/>
                </a:solidFill>
              </a:rPr>
              <a:t>English 11</a:t>
            </a:r>
          </a:p>
          <a:p>
            <a:r>
              <a:rPr lang="en-US" sz="2800" cap="none" spc="0">
                <a:solidFill>
                  <a:schemeClr val="tx1"/>
                </a:solidFill>
              </a:rPr>
              <a:t>Math 11</a:t>
            </a:r>
          </a:p>
          <a:p>
            <a:r>
              <a:rPr lang="en-US" sz="2800" cap="none" spc="0">
                <a:solidFill>
                  <a:schemeClr val="tx1"/>
                </a:solidFill>
              </a:rPr>
              <a:t>A Science 11</a:t>
            </a:r>
          </a:p>
          <a:p>
            <a:r>
              <a:rPr lang="en-US" sz="2800" cap="none" spc="0">
                <a:solidFill>
                  <a:schemeClr val="tx1"/>
                </a:solidFill>
              </a:rPr>
              <a:t>A Social Studies 11 or 12</a:t>
            </a:r>
          </a:p>
          <a:p>
            <a:r>
              <a:rPr lang="en-US" sz="2800" cap="none" spc="0">
                <a:solidFill>
                  <a:schemeClr val="tx1"/>
                </a:solidFill>
              </a:rPr>
              <a:t>World Religions 12*</a:t>
            </a:r>
          </a:p>
          <a:p>
            <a:r>
              <a:rPr lang="en-US" sz="2800" cap="none" spc="0">
                <a:solidFill>
                  <a:schemeClr val="tx1"/>
                </a:solidFill>
              </a:rPr>
              <a:t>Elective</a:t>
            </a:r>
          </a:p>
          <a:p>
            <a:r>
              <a:rPr lang="en-US" sz="2800" cap="none" spc="0">
                <a:solidFill>
                  <a:schemeClr val="tx1"/>
                </a:solidFill>
              </a:rPr>
              <a:t>Elective</a:t>
            </a:r>
          </a:p>
          <a:p>
            <a:r>
              <a:rPr lang="en-US" sz="2800" cap="none" spc="0">
                <a:solidFill>
                  <a:schemeClr val="tx1"/>
                </a:solidFill>
              </a:rPr>
              <a:t>Elective</a:t>
            </a:r>
          </a:p>
          <a:p>
            <a:pPr marL="0" indent="0">
              <a:buNone/>
            </a:pPr>
            <a:endParaRPr lang="en-US" sz="2000"/>
          </a:p>
        </p:txBody>
      </p:sp>
    </p:spTree>
    <p:extLst>
      <p:ext uri="{BB962C8B-B14F-4D97-AF65-F5344CB8AC3E}">
        <p14:creationId xmlns:p14="http://schemas.microsoft.com/office/powerpoint/2010/main" val="2103241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Grade 12</a:t>
            </a:r>
          </a:p>
        </p:txBody>
      </p:sp>
      <p:sp>
        <p:nvSpPr>
          <p:cNvPr id="4" name="Content Placeholder 3">
            <a:extLst>
              <a:ext uri="{FF2B5EF4-FFF2-40B4-BE49-F238E27FC236}">
                <a16:creationId xmlns:a16="http://schemas.microsoft.com/office/drawing/2014/main" id="{456FB4DE-7125-7176-63B9-173F5144F5C9}"/>
              </a:ext>
            </a:extLst>
          </p:cNvPr>
          <p:cNvSpPr>
            <a:spLocks noGrp="1"/>
          </p:cNvSpPr>
          <p:nvPr>
            <p:ph idx="1"/>
          </p:nvPr>
        </p:nvSpPr>
        <p:spPr>
          <a:xfrm>
            <a:off x="1371599" y="2318197"/>
            <a:ext cx="9724031" cy="3683358"/>
          </a:xfrm>
        </p:spPr>
        <p:txBody>
          <a:bodyPr anchor="ctr">
            <a:normAutofit fontScale="92500" lnSpcReduction="10000"/>
          </a:bodyPr>
          <a:lstStyle/>
          <a:p>
            <a:r>
              <a:rPr lang="en-US" sz="2800" cap="none" spc="0">
                <a:solidFill>
                  <a:schemeClr val="tx1"/>
                </a:solidFill>
              </a:rPr>
              <a:t>English 12</a:t>
            </a:r>
          </a:p>
          <a:p>
            <a:r>
              <a:rPr lang="en-US" sz="2800" cap="none" spc="0">
                <a:solidFill>
                  <a:schemeClr val="tx1"/>
                </a:solidFill>
              </a:rPr>
              <a:t>Career Life Connections</a:t>
            </a:r>
          </a:p>
          <a:p>
            <a:r>
              <a:rPr lang="en-US" sz="2800" cap="none" spc="0">
                <a:solidFill>
                  <a:schemeClr val="tx1"/>
                </a:solidFill>
              </a:rPr>
              <a:t> </a:t>
            </a:r>
            <a:r>
              <a:rPr lang="en-US" sz="2800" u="sng" cap="none" spc="0">
                <a:solidFill>
                  <a:schemeClr val="tx1"/>
                </a:solidFill>
              </a:rPr>
              <a:t>1 </a:t>
            </a:r>
            <a:r>
              <a:rPr lang="en-US" sz="2800" cap="none" spc="0">
                <a:solidFill>
                  <a:schemeClr val="tx1"/>
                </a:solidFill>
              </a:rPr>
              <a:t>Religion 12* (4 options)</a:t>
            </a:r>
          </a:p>
          <a:p>
            <a:r>
              <a:rPr lang="en-US" sz="2800" cap="none" spc="0">
                <a:solidFill>
                  <a:schemeClr val="tx1"/>
                </a:solidFill>
              </a:rPr>
              <a:t>Elective 12</a:t>
            </a:r>
          </a:p>
          <a:p>
            <a:r>
              <a:rPr lang="en-US" sz="2800" cap="none" spc="0">
                <a:solidFill>
                  <a:schemeClr val="tx1"/>
                </a:solidFill>
              </a:rPr>
              <a:t>Elective 12</a:t>
            </a:r>
          </a:p>
          <a:p>
            <a:r>
              <a:rPr lang="en-US" sz="2800" cap="none" spc="0">
                <a:solidFill>
                  <a:schemeClr val="tx1"/>
                </a:solidFill>
              </a:rPr>
              <a:t>Elective </a:t>
            </a:r>
          </a:p>
          <a:p>
            <a:r>
              <a:rPr lang="en-US" sz="2800" cap="none" spc="0">
                <a:solidFill>
                  <a:schemeClr val="tx1"/>
                </a:solidFill>
              </a:rPr>
              <a:t>Elective</a:t>
            </a:r>
          </a:p>
          <a:p>
            <a:r>
              <a:rPr lang="en-US" sz="2800" cap="none" spc="0">
                <a:solidFill>
                  <a:schemeClr val="tx1"/>
                </a:solidFill>
              </a:rPr>
              <a:t>Elective (or Grad Spare)</a:t>
            </a:r>
          </a:p>
          <a:p>
            <a:pPr marL="0" indent="0">
              <a:buNone/>
            </a:pPr>
            <a:endParaRPr lang="en-US" sz="2000"/>
          </a:p>
        </p:txBody>
      </p:sp>
    </p:spTree>
    <p:extLst>
      <p:ext uri="{BB962C8B-B14F-4D97-AF65-F5344CB8AC3E}">
        <p14:creationId xmlns:p14="http://schemas.microsoft.com/office/powerpoint/2010/main" val="2312676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Arts</a:t>
            </a:r>
          </a:p>
        </p:txBody>
      </p:sp>
      <p:graphicFrame>
        <p:nvGraphicFramePr>
          <p:cNvPr id="6" name="Table 6">
            <a:extLst>
              <a:ext uri="{FF2B5EF4-FFF2-40B4-BE49-F238E27FC236}">
                <a16:creationId xmlns:a16="http://schemas.microsoft.com/office/drawing/2014/main" id="{12A404A9-4ED5-AEBF-0421-EE6350F2F544}"/>
              </a:ext>
            </a:extLst>
          </p:cNvPr>
          <p:cNvGraphicFramePr>
            <a:graphicFrameLocks noGrp="1"/>
          </p:cNvGraphicFramePr>
          <p:nvPr>
            <p:extLst>
              <p:ext uri="{D42A27DB-BD31-4B8C-83A1-F6EECF244321}">
                <p14:modId xmlns:p14="http://schemas.microsoft.com/office/powerpoint/2010/main" val="818034353"/>
              </p:ext>
            </p:extLst>
          </p:nvPr>
        </p:nvGraphicFramePr>
        <p:xfrm>
          <a:off x="1318948" y="2540102"/>
          <a:ext cx="10001252" cy="3078480"/>
        </p:xfrm>
        <a:graphic>
          <a:graphicData uri="http://schemas.openxmlformats.org/drawingml/2006/table">
            <a:tbl>
              <a:tblPr firstRow="1" bandRow="1">
                <a:tableStyleId>{69CF1AB2-1976-4502-BF36-3FF5EA218861}</a:tableStyleId>
              </a:tblPr>
              <a:tblGrid>
                <a:gridCol w="5000626">
                  <a:extLst>
                    <a:ext uri="{9D8B030D-6E8A-4147-A177-3AD203B41FA5}">
                      <a16:colId xmlns:a16="http://schemas.microsoft.com/office/drawing/2014/main" val="3706628056"/>
                    </a:ext>
                  </a:extLst>
                </a:gridCol>
                <a:gridCol w="5000626">
                  <a:extLst>
                    <a:ext uri="{9D8B030D-6E8A-4147-A177-3AD203B41FA5}">
                      <a16:colId xmlns:a16="http://schemas.microsoft.com/office/drawing/2014/main" val="563263332"/>
                    </a:ext>
                  </a:extLst>
                </a:gridCol>
              </a:tblGrid>
              <a:tr h="2789136">
                <a:tc>
                  <a:txBody>
                    <a:bodyPr/>
                    <a:lstStyle/>
                    <a:p>
                      <a:pPr marL="285750" indent="-285750">
                        <a:buFontTx/>
                        <a:buChar char="-"/>
                      </a:pPr>
                      <a:r>
                        <a:rPr lang="en-US" sz="2800" b="0" dirty="0"/>
                        <a:t>Visual Arts: Art Studio</a:t>
                      </a:r>
                    </a:p>
                    <a:p>
                      <a:pPr marL="285750" indent="-285750">
                        <a:buFontTx/>
                        <a:buChar char="-"/>
                      </a:pPr>
                      <a:r>
                        <a:rPr lang="en-US" sz="2800" b="0" dirty="0"/>
                        <a:t>Visual Arts: Photography</a:t>
                      </a:r>
                    </a:p>
                  </a:txBody>
                  <a:tcPr/>
                </a:tc>
                <a:tc>
                  <a:txBody>
                    <a:bodyPr/>
                    <a:lstStyle/>
                    <a:p>
                      <a:pPr marL="285750" indent="-285750">
                        <a:buFontTx/>
                        <a:buChar char="-"/>
                      </a:pPr>
                      <a:r>
                        <a:rPr lang="en-CA" sz="2800" b="0" dirty="0">
                          <a:effectLst/>
                        </a:rPr>
                        <a:t>Drama</a:t>
                      </a:r>
                    </a:p>
                    <a:p>
                      <a:pPr marL="285750" indent="-285750">
                        <a:buFontTx/>
                        <a:buChar char="-"/>
                      </a:pPr>
                      <a:r>
                        <a:rPr lang="en-CA" sz="2800" b="0" dirty="0">
                          <a:effectLst/>
                        </a:rPr>
                        <a:t>Musical Theatre</a:t>
                      </a:r>
                    </a:p>
                    <a:p>
                      <a:pPr marL="285750" indent="-285750">
                        <a:buFontTx/>
                        <a:buChar char="-"/>
                      </a:pPr>
                      <a:r>
                        <a:rPr lang="en-CA" sz="2800" b="0" dirty="0">
                          <a:effectLst/>
                        </a:rPr>
                        <a:t>Music: Beginner Rock Band</a:t>
                      </a:r>
                    </a:p>
                    <a:p>
                      <a:pPr marL="285750" indent="-285750">
                        <a:buFontTx/>
                        <a:buChar char="-"/>
                      </a:pPr>
                      <a:r>
                        <a:rPr lang="en-CA" sz="2800" b="0" dirty="0">
                          <a:effectLst/>
                        </a:rPr>
                        <a:t>Music: Choir</a:t>
                      </a:r>
                    </a:p>
                    <a:p>
                      <a:pPr marL="285750" indent="-285750">
                        <a:buFontTx/>
                        <a:buChar char="-"/>
                      </a:pPr>
                      <a:r>
                        <a:rPr lang="en-CA" sz="2800" b="0" dirty="0">
                          <a:effectLst/>
                        </a:rPr>
                        <a:t>Music: Jazz Band</a:t>
                      </a:r>
                    </a:p>
                    <a:p>
                      <a:pPr marL="285750" indent="-285750">
                        <a:buFontTx/>
                        <a:buChar char="-"/>
                      </a:pPr>
                      <a:r>
                        <a:rPr lang="en-CA" sz="2800" b="0" dirty="0">
                          <a:effectLst/>
                        </a:rPr>
                        <a:t>Music: Rock Band</a:t>
                      </a:r>
                    </a:p>
                    <a:p>
                      <a:endParaRPr lang="en-US" sz="2800" b="0" dirty="0"/>
                    </a:p>
                  </a:txBody>
                  <a:tcPr/>
                </a:tc>
                <a:extLst>
                  <a:ext uri="{0D108BD9-81ED-4DB2-BD59-A6C34878D82A}">
                    <a16:rowId xmlns:a16="http://schemas.microsoft.com/office/drawing/2014/main" val="819894460"/>
                  </a:ext>
                </a:extLst>
              </a:tr>
            </a:tbl>
          </a:graphicData>
        </a:graphic>
      </p:graphicFrame>
      <p:sp>
        <p:nvSpPr>
          <p:cNvPr id="7" name="TextBox 6">
            <a:extLst>
              <a:ext uri="{FF2B5EF4-FFF2-40B4-BE49-F238E27FC236}">
                <a16:creationId xmlns:a16="http://schemas.microsoft.com/office/drawing/2014/main" id="{FE962E5E-7684-215B-9ABB-7DEBD8D0C131}"/>
              </a:ext>
            </a:extLst>
          </p:cNvPr>
          <p:cNvSpPr txBox="1"/>
          <p:nvPr/>
        </p:nvSpPr>
        <p:spPr>
          <a:xfrm>
            <a:off x="1318948" y="1871663"/>
            <a:ext cx="8225102" cy="369332"/>
          </a:xfrm>
          <a:prstGeom prst="rect">
            <a:avLst/>
          </a:prstGeom>
          <a:noFill/>
        </p:spPr>
        <p:txBody>
          <a:bodyPr wrap="square" rtlCol="0">
            <a:spAutoFit/>
          </a:bodyPr>
          <a:lstStyle/>
          <a:p>
            <a:r>
              <a:rPr lang="en-US" sz="1800" i="1">
                <a:effectLst/>
                <a:latin typeface="Calibri" panose="020F0502020204030204" pitchFamily="34" charset="0"/>
                <a:ea typeface="Times New Roman" panose="02020603050405020304" pitchFamily="18" charset="0"/>
                <a:cs typeface="Times New Roman" panose="02020603050405020304" pitchFamily="18" charset="0"/>
              </a:rPr>
              <a:t>* One Art </a:t>
            </a:r>
            <a:r>
              <a:rPr lang="en-US" sz="1800" i="1" u="sng">
                <a:effectLst/>
                <a:latin typeface="Calibri" panose="020F0502020204030204" pitchFamily="34" charset="0"/>
                <a:ea typeface="Times New Roman" panose="02020603050405020304" pitchFamily="18" charset="0"/>
                <a:cs typeface="Times New Roman" panose="02020603050405020304" pitchFamily="18" charset="0"/>
              </a:rPr>
              <a:t>or</a:t>
            </a:r>
            <a:r>
              <a:rPr lang="en-US" sz="1800" i="1">
                <a:effectLst/>
                <a:latin typeface="Calibri" panose="020F0502020204030204" pitchFamily="34" charset="0"/>
                <a:ea typeface="Times New Roman" panose="02020603050405020304" pitchFamily="18" charset="0"/>
                <a:cs typeface="Times New Roman" panose="02020603050405020304" pitchFamily="18" charset="0"/>
              </a:rPr>
              <a:t> ADST course is required for graduation</a:t>
            </a:r>
            <a:r>
              <a:rPr lang="en-CA" i="1">
                <a:effectLst/>
              </a:rPr>
              <a:t> </a:t>
            </a:r>
            <a:endParaRPr lang="en-US" i="1"/>
          </a:p>
        </p:txBody>
      </p:sp>
      <p:sp>
        <p:nvSpPr>
          <p:cNvPr id="8" name="TextBox 7">
            <a:extLst>
              <a:ext uri="{FF2B5EF4-FFF2-40B4-BE49-F238E27FC236}">
                <a16:creationId xmlns:a16="http://schemas.microsoft.com/office/drawing/2014/main" id="{46C22B1F-B9A7-9D91-1037-A4070F2214E8}"/>
              </a:ext>
            </a:extLst>
          </p:cNvPr>
          <p:cNvSpPr txBox="1"/>
          <p:nvPr/>
        </p:nvSpPr>
        <p:spPr>
          <a:xfrm>
            <a:off x="2057400" y="5815013"/>
            <a:ext cx="8972550" cy="646331"/>
          </a:xfrm>
          <a:prstGeom prst="rect">
            <a:avLst/>
          </a:prstGeom>
          <a:noFill/>
        </p:spPr>
        <p:txBody>
          <a:bodyPr wrap="square" rtlCol="0">
            <a:spAutoFit/>
          </a:bodyPr>
          <a:lstStyle/>
          <a:p>
            <a:r>
              <a:rPr lang="en-US" sz="1800" b="0"/>
              <a:t>* </a:t>
            </a:r>
            <a:r>
              <a:rPr lang="en-US"/>
              <a:t>Drama, musical theatre, and music classes may </a:t>
            </a:r>
            <a:r>
              <a:rPr lang="en-US" sz="1800" b="0"/>
              <a:t>be offered after school for credit</a:t>
            </a:r>
          </a:p>
          <a:p>
            <a:endParaRPr lang="en-US"/>
          </a:p>
        </p:txBody>
      </p:sp>
    </p:spTree>
    <p:extLst>
      <p:ext uri="{BB962C8B-B14F-4D97-AF65-F5344CB8AC3E}">
        <p14:creationId xmlns:p14="http://schemas.microsoft.com/office/powerpoint/2010/main" val="3411518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Applied Design, Skills, and Technology (ADST)</a:t>
            </a:r>
          </a:p>
        </p:txBody>
      </p:sp>
      <p:graphicFrame>
        <p:nvGraphicFramePr>
          <p:cNvPr id="6" name="Table 6">
            <a:extLst>
              <a:ext uri="{FF2B5EF4-FFF2-40B4-BE49-F238E27FC236}">
                <a16:creationId xmlns:a16="http://schemas.microsoft.com/office/drawing/2014/main" id="{12A404A9-4ED5-AEBF-0421-EE6350F2F544}"/>
              </a:ext>
            </a:extLst>
          </p:cNvPr>
          <p:cNvGraphicFramePr>
            <a:graphicFrameLocks noGrp="1"/>
          </p:cNvGraphicFramePr>
          <p:nvPr>
            <p:extLst>
              <p:ext uri="{D42A27DB-BD31-4B8C-83A1-F6EECF244321}">
                <p14:modId xmlns:p14="http://schemas.microsoft.com/office/powerpoint/2010/main" val="1153916543"/>
              </p:ext>
            </p:extLst>
          </p:nvPr>
        </p:nvGraphicFramePr>
        <p:xfrm>
          <a:off x="614363" y="2449182"/>
          <a:ext cx="11113030" cy="2651760"/>
        </p:xfrm>
        <a:graphic>
          <a:graphicData uri="http://schemas.openxmlformats.org/drawingml/2006/table">
            <a:tbl>
              <a:tblPr firstRow="1" bandRow="1">
                <a:tableStyleId>{69CF1AB2-1976-4502-BF36-3FF5EA218861}</a:tableStyleId>
              </a:tblPr>
              <a:tblGrid>
                <a:gridCol w="6550157">
                  <a:extLst>
                    <a:ext uri="{9D8B030D-6E8A-4147-A177-3AD203B41FA5}">
                      <a16:colId xmlns:a16="http://schemas.microsoft.com/office/drawing/2014/main" val="3706628056"/>
                    </a:ext>
                  </a:extLst>
                </a:gridCol>
                <a:gridCol w="4562873">
                  <a:extLst>
                    <a:ext uri="{9D8B030D-6E8A-4147-A177-3AD203B41FA5}">
                      <a16:colId xmlns:a16="http://schemas.microsoft.com/office/drawing/2014/main" val="563263332"/>
                    </a:ext>
                  </a:extLst>
                </a:gridCol>
              </a:tblGrid>
              <a:tr h="370840">
                <a:tc>
                  <a:txBody>
                    <a:bodyPr/>
                    <a:lstStyle/>
                    <a:p>
                      <a:pPr marL="457200" indent="-457200">
                        <a:buFontTx/>
                        <a:buChar char="-"/>
                      </a:pPr>
                      <a:r>
                        <a:rPr lang="en-CA" sz="2800" b="1" kern="1200">
                          <a:solidFill>
                            <a:schemeClr val="dk1"/>
                          </a:solidFill>
                          <a:effectLst/>
                          <a:latin typeface="+mn-lt"/>
                          <a:ea typeface="+mn-ea"/>
                          <a:cs typeface="+mn-cs"/>
                        </a:rPr>
                        <a:t>Computer Information Systems</a:t>
                      </a:r>
                    </a:p>
                    <a:p>
                      <a:pPr marL="457200" indent="-457200">
                        <a:buFontTx/>
                        <a:buChar char="-"/>
                      </a:pPr>
                      <a:r>
                        <a:rPr lang="en-CA" sz="2800" b="1" kern="1200">
                          <a:solidFill>
                            <a:schemeClr val="dk1"/>
                          </a:solidFill>
                          <a:effectLst/>
                          <a:latin typeface="+mn-lt"/>
                          <a:ea typeface="+mn-ea"/>
                          <a:cs typeface="+mn-cs"/>
                        </a:rPr>
                        <a:t>Entrepreneurship</a:t>
                      </a:r>
                    </a:p>
                    <a:p>
                      <a:pPr marL="457200" indent="-457200">
                        <a:buFontTx/>
                        <a:buChar char="-"/>
                      </a:pPr>
                      <a:r>
                        <a:rPr lang="en-CA" sz="2800" b="1" kern="1200">
                          <a:solidFill>
                            <a:schemeClr val="dk1"/>
                          </a:solidFill>
                          <a:effectLst/>
                          <a:latin typeface="+mn-lt"/>
                          <a:ea typeface="+mn-ea"/>
                          <a:cs typeface="+mn-cs"/>
                        </a:rPr>
                        <a:t>Food Studies</a:t>
                      </a:r>
                    </a:p>
                    <a:p>
                      <a:pPr marL="457200" indent="-457200">
                        <a:buFontTx/>
                        <a:buChar char="-"/>
                      </a:pPr>
                      <a:r>
                        <a:rPr lang="en-CA" sz="2800" b="1" kern="1200">
                          <a:solidFill>
                            <a:schemeClr val="dk1"/>
                          </a:solidFill>
                          <a:effectLst/>
                          <a:latin typeface="+mn-lt"/>
                          <a:ea typeface="+mn-ea"/>
                          <a:cs typeface="+mn-cs"/>
                        </a:rPr>
                        <a:t>Interpersonal &amp; Family Relationships 11</a:t>
                      </a:r>
                    </a:p>
                    <a:p>
                      <a:pPr marL="457200" indent="-457200">
                        <a:buFontTx/>
                        <a:buChar char="-"/>
                      </a:pPr>
                      <a:r>
                        <a:rPr lang="en-CA" sz="2800" b="1" kern="1200">
                          <a:solidFill>
                            <a:schemeClr val="dk1"/>
                          </a:solidFill>
                          <a:effectLst/>
                          <a:latin typeface="+mn-lt"/>
                          <a:ea typeface="+mn-ea"/>
                          <a:cs typeface="+mn-cs"/>
                        </a:rPr>
                        <a:t>Media Design</a:t>
                      </a:r>
                    </a:p>
                  </a:txBody>
                  <a:tcPr/>
                </a:tc>
                <a:tc>
                  <a:txBody>
                    <a:bodyPr/>
                    <a:lstStyle/>
                    <a:p>
                      <a:pPr marL="457200" indent="-457200">
                        <a:buFontTx/>
                        <a:buChar char="-"/>
                      </a:pPr>
                      <a:r>
                        <a:rPr lang="en-CA" sz="2800" b="1" kern="1200">
                          <a:solidFill>
                            <a:schemeClr val="dk1"/>
                          </a:solidFill>
                          <a:effectLst/>
                          <a:latin typeface="+mn-lt"/>
                          <a:ea typeface="+mn-ea"/>
                          <a:cs typeface="+mn-cs"/>
                        </a:rPr>
                        <a:t>Metalwork</a:t>
                      </a:r>
                    </a:p>
                    <a:p>
                      <a:pPr marL="457200" indent="-457200">
                        <a:buFontTx/>
                        <a:buChar char="-"/>
                      </a:pPr>
                      <a:r>
                        <a:rPr lang="en-CA" sz="2800" b="1" kern="1200">
                          <a:solidFill>
                            <a:schemeClr val="dk1"/>
                          </a:solidFill>
                          <a:effectLst/>
                          <a:latin typeface="+mn-lt"/>
                          <a:ea typeface="+mn-ea"/>
                          <a:cs typeface="+mn-cs"/>
                        </a:rPr>
                        <a:t>Technology Explorations</a:t>
                      </a:r>
                    </a:p>
                    <a:p>
                      <a:pPr marL="457200" indent="-457200">
                        <a:buFontTx/>
                        <a:buChar char="-"/>
                      </a:pPr>
                      <a:r>
                        <a:rPr lang="en-CA" sz="2800" b="1" kern="1200">
                          <a:solidFill>
                            <a:schemeClr val="dk1"/>
                          </a:solidFill>
                          <a:effectLst/>
                          <a:latin typeface="+mn-lt"/>
                          <a:ea typeface="+mn-ea"/>
                          <a:cs typeface="+mn-cs"/>
                        </a:rPr>
                        <a:t>Textiles</a:t>
                      </a:r>
                    </a:p>
                    <a:p>
                      <a:pPr marL="457200" indent="-457200">
                        <a:buFontTx/>
                        <a:buChar char="-"/>
                      </a:pPr>
                      <a:r>
                        <a:rPr lang="en-CA" sz="2800" b="1" kern="1200">
                          <a:solidFill>
                            <a:schemeClr val="dk1"/>
                          </a:solidFill>
                          <a:effectLst/>
                          <a:latin typeface="+mn-lt"/>
                          <a:ea typeface="+mn-ea"/>
                          <a:cs typeface="+mn-cs"/>
                        </a:rPr>
                        <a:t>Theatre Production</a:t>
                      </a:r>
                    </a:p>
                    <a:p>
                      <a:pPr marL="457200" indent="-457200">
                        <a:buFontTx/>
                        <a:buChar char="-"/>
                      </a:pPr>
                      <a:r>
                        <a:rPr lang="en-CA" sz="2800" b="1" kern="1200">
                          <a:solidFill>
                            <a:schemeClr val="dk1"/>
                          </a:solidFill>
                          <a:effectLst/>
                          <a:latin typeface="+mn-lt"/>
                          <a:ea typeface="+mn-ea"/>
                          <a:cs typeface="+mn-cs"/>
                        </a:rPr>
                        <a:t>Woodwork</a:t>
                      </a:r>
                    </a:p>
                    <a:p>
                      <a:endParaRPr lang="en-US" sz="2800"/>
                    </a:p>
                  </a:txBody>
                  <a:tcPr/>
                </a:tc>
                <a:extLst>
                  <a:ext uri="{0D108BD9-81ED-4DB2-BD59-A6C34878D82A}">
                    <a16:rowId xmlns:a16="http://schemas.microsoft.com/office/drawing/2014/main" val="819894460"/>
                  </a:ext>
                </a:extLst>
              </a:tr>
            </a:tbl>
          </a:graphicData>
        </a:graphic>
      </p:graphicFrame>
      <p:sp>
        <p:nvSpPr>
          <p:cNvPr id="4" name="TextBox 3">
            <a:extLst>
              <a:ext uri="{FF2B5EF4-FFF2-40B4-BE49-F238E27FC236}">
                <a16:creationId xmlns:a16="http://schemas.microsoft.com/office/drawing/2014/main" id="{3E39D6C5-0A82-9C12-0DCF-8C53E60D040F}"/>
              </a:ext>
            </a:extLst>
          </p:cNvPr>
          <p:cNvSpPr txBox="1"/>
          <p:nvPr/>
        </p:nvSpPr>
        <p:spPr>
          <a:xfrm>
            <a:off x="911755" y="1885279"/>
            <a:ext cx="6100762" cy="369332"/>
          </a:xfrm>
          <a:prstGeom prst="rect">
            <a:avLst/>
          </a:prstGeom>
          <a:noFill/>
        </p:spPr>
        <p:txBody>
          <a:bodyPr wrap="square">
            <a:spAutoFit/>
          </a:bodyPr>
          <a:lstStyle/>
          <a:p>
            <a:r>
              <a:rPr lang="en-US" sz="1800" i="1">
                <a:effectLst/>
                <a:latin typeface="Calibri" panose="020F0502020204030204" pitchFamily="34" charset="0"/>
                <a:ea typeface="Times New Roman" panose="02020603050405020304" pitchFamily="18" charset="0"/>
                <a:cs typeface="Times New Roman" panose="02020603050405020304" pitchFamily="18" charset="0"/>
              </a:rPr>
              <a:t>* One Art </a:t>
            </a:r>
            <a:r>
              <a:rPr lang="en-US" sz="1800" i="1" u="sng">
                <a:effectLst/>
                <a:latin typeface="Calibri" panose="020F0502020204030204" pitchFamily="34" charset="0"/>
                <a:ea typeface="Times New Roman" panose="02020603050405020304" pitchFamily="18" charset="0"/>
                <a:cs typeface="Times New Roman" panose="02020603050405020304" pitchFamily="18" charset="0"/>
              </a:rPr>
              <a:t>or</a:t>
            </a:r>
            <a:r>
              <a:rPr lang="en-US" sz="1800" i="1">
                <a:effectLst/>
                <a:latin typeface="Calibri" panose="020F0502020204030204" pitchFamily="34" charset="0"/>
                <a:ea typeface="Times New Roman" panose="02020603050405020304" pitchFamily="18" charset="0"/>
                <a:cs typeface="Times New Roman" panose="02020603050405020304" pitchFamily="18" charset="0"/>
              </a:rPr>
              <a:t> ADST course is required for graduation</a:t>
            </a:r>
            <a:r>
              <a:rPr lang="en-CA" i="1">
                <a:effectLst/>
              </a:rPr>
              <a:t> </a:t>
            </a:r>
            <a:endParaRPr lang="en-US" i="1"/>
          </a:p>
        </p:txBody>
      </p:sp>
    </p:spTree>
    <p:extLst>
      <p:ext uri="{BB962C8B-B14F-4D97-AF65-F5344CB8AC3E}">
        <p14:creationId xmlns:p14="http://schemas.microsoft.com/office/powerpoint/2010/main" val="1741715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12346B-A0DC-EE06-0BC7-16310CA4EF4D}"/>
              </a:ext>
            </a:extLst>
          </p:cNvPr>
          <p:cNvSpPr txBox="1"/>
          <p:nvPr/>
        </p:nvSpPr>
        <p:spPr>
          <a:xfrm>
            <a:off x="1910148" y="999455"/>
            <a:ext cx="9829800" cy="4216539"/>
          </a:xfrm>
          <a:prstGeom prst="rect">
            <a:avLst/>
          </a:prstGeom>
          <a:noFill/>
        </p:spPr>
        <p:txBody>
          <a:bodyPr wrap="square" rtlCol="0">
            <a:spAutoFit/>
          </a:bodyPr>
          <a:lstStyle/>
          <a:p>
            <a:r>
              <a:rPr lang="en-US" sz="4000" b="1"/>
              <a:t>Land Acknowledgement</a:t>
            </a:r>
          </a:p>
          <a:p>
            <a:endParaRPr lang="en-US"/>
          </a:p>
          <a:p>
            <a:r>
              <a:rPr lang="en-US" sz="2400"/>
              <a:t>We are currently gathered on the traditional territories of the </a:t>
            </a:r>
            <a:r>
              <a:rPr lang="en-CA" sz="2400" b="0" i="0" err="1">
                <a:effectLst/>
              </a:rPr>
              <a:t>Ta'an</a:t>
            </a:r>
            <a:r>
              <a:rPr lang="en-CA" sz="2400" b="0" i="0">
                <a:effectLst/>
              </a:rPr>
              <a:t> </a:t>
            </a:r>
            <a:r>
              <a:rPr lang="en-CA" sz="2400" b="0" i="0" err="1">
                <a:effectLst/>
              </a:rPr>
              <a:t>Kwäch'än</a:t>
            </a:r>
            <a:r>
              <a:rPr lang="en-CA" sz="2400" b="0" i="0">
                <a:effectLst/>
              </a:rPr>
              <a:t> Council and the </a:t>
            </a:r>
            <a:r>
              <a:rPr lang="en-CA" sz="2400" b="0" i="0" err="1">
                <a:effectLst/>
              </a:rPr>
              <a:t>Kwanlin</a:t>
            </a:r>
            <a:r>
              <a:rPr lang="en-CA" sz="2400" b="0" i="0">
                <a:effectLst/>
              </a:rPr>
              <a:t> </a:t>
            </a:r>
            <a:r>
              <a:rPr lang="en-CA" sz="2400" b="0" i="0" err="1">
                <a:effectLst/>
              </a:rPr>
              <a:t>Dün</a:t>
            </a:r>
            <a:r>
              <a:rPr lang="en-CA" sz="2400" b="0" i="0">
                <a:effectLst/>
              </a:rPr>
              <a:t> First Nation. </a:t>
            </a:r>
            <a:r>
              <a:rPr lang="en-US" sz="2400" b="0" i="0">
                <a:effectLst/>
              </a:rPr>
              <a:t>Acknowledging that we are fortunate to </a:t>
            </a:r>
            <a:r>
              <a:rPr lang="en-US" sz="2400"/>
              <a:t>live, learn, work, and play on this land is an important step towards reconciliation. </a:t>
            </a:r>
          </a:p>
          <a:p>
            <a:endParaRPr lang="en-US" sz="2400"/>
          </a:p>
          <a:p>
            <a:endParaRPr lang="en-US"/>
          </a:p>
          <a:p>
            <a:endParaRPr lang="en-US"/>
          </a:p>
          <a:p>
            <a:endParaRPr lang="en-US"/>
          </a:p>
          <a:p>
            <a:endParaRPr lang="en-US"/>
          </a:p>
          <a:p>
            <a:endParaRPr lang="en-US"/>
          </a:p>
        </p:txBody>
      </p:sp>
    </p:spTree>
    <p:extLst>
      <p:ext uri="{BB962C8B-B14F-4D97-AF65-F5344CB8AC3E}">
        <p14:creationId xmlns:p14="http://schemas.microsoft.com/office/powerpoint/2010/main" val="3378787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Other Electives</a:t>
            </a:r>
          </a:p>
        </p:txBody>
      </p:sp>
      <p:graphicFrame>
        <p:nvGraphicFramePr>
          <p:cNvPr id="6" name="Table 6">
            <a:extLst>
              <a:ext uri="{FF2B5EF4-FFF2-40B4-BE49-F238E27FC236}">
                <a16:creationId xmlns:a16="http://schemas.microsoft.com/office/drawing/2014/main" id="{12A404A9-4ED5-AEBF-0421-EE6350F2F544}"/>
              </a:ext>
            </a:extLst>
          </p:cNvPr>
          <p:cNvGraphicFramePr>
            <a:graphicFrameLocks noGrp="1"/>
          </p:cNvGraphicFramePr>
          <p:nvPr>
            <p:extLst>
              <p:ext uri="{D42A27DB-BD31-4B8C-83A1-F6EECF244321}">
                <p14:modId xmlns:p14="http://schemas.microsoft.com/office/powerpoint/2010/main" val="3509472490"/>
              </p:ext>
            </p:extLst>
          </p:nvPr>
        </p:nvGraphicFramePr>
        <p:xfrm>
          <a:off x="614363" y="2449182"/>
          <a:ext cx="4929187" cy="1798320"/>
        </p:xfrm>
        <a:graphic>
          <a:graphicData uri="http://schemas.openxmlformats.org/drawingml/2006/table">
            <a:tbl>
              <a:tblPr firstRow="1" bandRow="1">
                <a:tableStyleId>{69CF1AB2-1976-4502-BF36-3FF5EA218861}</a:tableStyleId>
              </a:tblPr>
              <a:tblGrid>
                <a:gridCol w="4929187">
                  <a:extLst>
                    <a:ext uri="{9D8B030D-6E8A-4147-A177-3AD203B41FA5}">
                      <a16:colId xmlns:a16="http://schemas.microsoft.com/office/drawing/2014/main" val="3706628056"/>
                    </a:ext>
                  </a:extLst>
                </a:gridCol>
              </a:tblGrid>
              <a:tr h="370840">
                <a:tc>
                  <a:txBody>
                    <a:bodyPr/>
                    <a:lstStyle/>
                    <a:p>
                      <a:pPr marL="457200" indent="-457200">
                        <a:buFontTx/>
                        <a:buChar char="-"/>
                      </a:pPr>
                      <a:r>
                        <a:rPr lang="en-CA" sz="2800" b="1" kern="1200">
                          <a:solidFill>
                            <a:schemeClr val="dk1"/>
                          </a:solidFill>
                          <a:effectLst/>
                          <a:latin typeface="+mn-lt"/>
                          <a:ea typeface="+mn-ea"/>
                          <a:cs typeface="+mn-cs"/>
                        </a:rPr>
                        <a:t>Active Living 11/12</a:t>
                      </a:r>
                    </a:p>
                    <a:p>
                      <a:pPr marL="457200" indent="-457200">
                        <a:buFontTx/>
                        <a:buChar char="-"/>
                      </a:pPr>
                      <a:r>
                        <a:rPr lang="en-CA" sz="2800" b="1" kern="1200">
                          <a:solidFill>
                            <a:schemeClr val="dk1"/>
                          </a:solidFill>
                          <a:effectLst/>
                          <a:latin typeface="+mn-lt"/>
                          <a:ea typeface="+mn-ea"/>
                          <a:cs typeface="+mn-cs"/>
                        </a:rPr>
                        <a:t>Fitness &amp; Conditioning 11/12</a:t>
                      </a:r>
                    </a:p>
                    <a:p>
                      <a:pPr marL="457200" indent="-457200">
                        <a:buFontTx/>
                        <a:buChar char="-"/>
                      </a:pPr>
                      <a:r>
                        <a:rPr lang="en-CA" sz="2800" b="1" kern="1200">
                          <a:solidFill>
                            <a:schemeClr val="dk1"/>
                          </a:solidFill>
                          <a:effectLst/>
                          <a:latin typeface="+mn-lt"/>
                          <a:ea typeface="+mn-ea"/>
                          <a:cs typeface="+mn-cs"/>
                        </a:rPr>
                        <a:t>Psychology 12</a:t>
                      </a:r>
                    </a:p>
                    <a:p>
                      <a:pPr marL="457200" indent="-457200">
                        <a:buFontTx/>
                        <a:buChar char="-"/>
                      </a:pPr>
                      <a:r>
                        <a:rPr lang="en-CA" sz="2800" b="1" kern="1200">
                          <a:solidFill>
                            <a:schemeClr val="dk1"/>
                          </a:solidFill>
                          <a:effectLst/>
                          <a:latin typeface="+mn-lt"/>
                          <a:ea typeface="+mn-ea"/>
                          <a:cs typeface="+mn-cs"/>
                        </a:rPr>
                        <a:t>Work Experience 12</a:t>
                      </a:r>
                    </a:p>
                  </a:txBody>
                  <a:tcPr/>
                </a:tc>
                <a:extLst>
                  <a:ext uri="{0D108BD9-81ED-4DB2-BD59-A6C34878D82A}">
                    <a16:rowId xmlns:a16="http://schemas.microsoft.com/office/drawing/2014/main" val="819894460"/>
                  </a:ext>
                </a:extLst>
              </a:tr>
            </a:tbl>
          </a:graphicData>
        </a:graphic>
      </p:graphicFrame>
      <p:graphicFrame>
        <p:nvGraphicFramePr>
          <p:cNvPr id="7" name="Table 6">
            <a:extLst>
              <a:ext uri="{FF2B5EF4-FFF2-40B4-BE49-F238E27FC236}">
                <a16:creationId xmlns:a16="http://schemas.microsoft.com/office/drawing/2014/main" id="{5EE3C000-EA37-4CD3-16C1-2FC345A2BE8B}"/>
              </a:ext>
            </a:extLst>
          </p:cNvPr>
          <p:cNvGraphicFramePr>
            <a:graphicFrameLocks noGrp="1"/>
          </p:cNvGraphicFramePr>
          <p:nvPr>
            <p:extLst>
              <p:ext uri="{D42A27DB-BD31-4B8C-83A1-F6EECF244321}">
                <p14:modId xmlns:p14="http://schemas.microsoft.com/office/powerpoint/2010/main" val="4264201341"/>
              </p:ext>
            </p:extLst>
          </p:nvPr>
        </p:nvGraphicFramePr>
        <p:xfrm>
          <a:off x="5872163" y="2662542"/>
          <a:ext cx="6000749" cy="1798320"/>
        </p:xfrm>
        <a:graphic>
          <a:graphicData uri="http://schemas.openxmlformats.org/drawingml/2006/table">
            <a:tbl>
              <a:tblPr firstRow="1" bandRow="1">
                <a:tableStyleId>{69CF1AB2-1976-4502-BF36-3FF5EA218861}</a:tableStyleId>
              </a:tblPr>
              <a:tblGrid>
                <a:gridCol w="6000749">
                  <a:extLst>
                    <a:ext uri="{9D8B030D-6E8A-4147-A177-3AD203B41FA5}">
                      <a16:colId xmlns:a16="http://schemas.microsoft.com/office/drawing/2014/main" val="3706628056"/>
                    </a:ext>
                  </a:extLst>
                </a:gridCol>
              </a:tblGrid>
              <a:tr h="370840">
                <a:tc>
                  <a:txBody>
                    <a:bodyPr/>
                    <a:lstStyle/>
                    <a:p>
                      <a:pPr marL="0" indent="0">
                        <a:buFontTx/>
                        <a:buNone/>
                      </a:pPr>
                      <a:r>
                        <a:rPr lang="en-CA" sz="2800" b="1" kern="1200">
                          <a:solidFill>
                            <a:schemeClr val="dk1"/>
                          </a:solidFill>
                          <a:effectLst/>
                          <a:latin typeface="+mn-lt"/>
                          <a:ea typeface="+mn-ea"/>
                          <a:cs typeface="+mn-cs"/>
                        </a:rPr>
                        <a:t>Application </a:t>
                      </a:r>
                      <a:r>
                        <a:rPr lang="en-CA" sz="2800" b="0" kern="1200">
                          <a:solidFill>
                            <a:schemeClr val="dk1"/>
                          </a:solidFill>
                          <a:effectLst/>
                          <a:latin typeface="+mn-lt"/>
                          <a:ea typeface="+mn-ea"/>
                          <a:cs typeface="+mn-cs"/>
                        </a:rPr>
                        <a:t>(talk to school counsellor)</a:t>
                      </a:r>
                      <a:r>
                        <a:rPr lang="en-CA" sz="2800" b="1" kern="1200">
                          <a:solidFill>
                            <a:schemeClr val="dk1"/>
                          </a:solidFill>
                          <a:effectLst/>
                          <a:latin typeface="+mn-lt"/>
                          <a:ea typeface="+mn-ea"/>
                          <a:cs typeface="+mn-cs"/>
                        </a:rPr>
                        <a:t>:</a:t>
                      </a:r>
                    </a:p>
                    <a:p>
                      <a:pPr marL="457200" indent="-457200">
                        <a:buFontTx/>
                        <a:buChar char="-"/>
                      </a:pPr>
                      <a:r>
                        <a:rPr lang="en-CA" sz="2800" b="1" kern="1200">
                          <a:solidFill>
                            <a:schemeClr val="dk1"/>
                          </a:solidFill>
                          <a:effectLst/>
                          <a:latin typeface="+mn-lt"/>
                          <a:ea typeface="+mn-ea"/>
                          <a:cs typeface="+mn-cs"/>
                        </a:rPr>
                        <a:t>Teacher Assistant</a:t>
                      </a:r>
                    </a:p>
                    <a:p>
                      <a:pPr marL="457200" indent="-457200">
                        <a:buFontTx/>
                        <a:buChar char="-"/>
                      </a:pPr>
                      <a:r>
                        <a:rPr lang="en-CA" sz="2800" b="1" kern="1200">
                          <a:solidFill>
                            <a:schemeClr val="dk1"/>
                          </a:solidFill>
                          <a:effectLst/>
                          <a:latin typeface="+mn-lt"/>
                          <a:ea typeface="+mn-ea"/>
                          <a:cs typeface="+mn-cs"/>
                        </a:rPr>
                        <a:t>Dual Credit at Yukon University</a:t>
                      </a:r>
                    </a:p>
                    <a:p>
                      <a:pPr marL="457200" indent="-457200">
                        <a:buFontTx/>
                        <a:buChar char="-"/>
                      </a:pPr>
                      <a:r>
                        <a:rPr lang="en-CA" sz="2800" b="1" kern="1200">
                          <a:solidFill>
                            <a:schemeClr val="dk1"/>
                          </a:solidFill>
                          <a:effectLst/>
                          <a:latin typeface="+mn-lt"/>
                          <a:ea typeface="+mn-ea"/>
                          <a:cs typeface="+mn-cs"/>
                        </a:rPr>
                        <a:t>Independent Directed Studies</a:t>
                      </a:r>
                    </a:p>
                  </a:txBody>
                  <a:tcPr/>
                </a:tc>
                <a:extLst>
                  <a:ext uri="{0D108BD9-81ED-4DB2-BD59-A6C34878D82A}">
                    <a16:rowId xmlns:a16="http://schemas.microsoft.com/office/drawing/2014/main" val="819894460"/>
                  </a:ext>
                </a:extLst>
              </a:tr>
            </a:tbl>
          </a:graphicData>
        </a:graphic>
      </p:graphicFrame>
    </p:spTree>
    <p:extLst>
      <p:ext uri="{BB962C8B-B14F-4D97-AF65-F5344CB8AC3E}">
        <p14:creationId xmlns:p14="http://schemas.microsoft.com/office/powerpoint/2010/main" val="2076359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External Credits</a:t>
            </a:r>
          </a:p>
        </p:txBody>
      </p:sp>
      <p:sp>
        <p:nvSpPr>
          <p:cNvPr id="4" name="TextBox 3">
            <a:extLst>
              <a:ext uri="{FF2B5EF4-FFF2-40B4-BE49-F238E27FC236}">
                <a16:creationId xmlns:a16="http://schemas.microsoft.com/office/drawing/2014/main" id="{ECADE876-E87C-8C1F-B0A0-245ECC38982B}"/>
              </a:ext>
            </a:extLst>
          </p:cNvPr>
          <p:cNvSpPr txBox="1"/>
          <p:nvPr/>
        </p:nvSpPr>
        <p:spPr>
          <a:xfrm>
            <a:off x="642938" y="1859340"/>
            <a:ext cx="10872787" cy="3508653"/>
          </a:xfrm>
          <a:prstGeom prst="rect">
            <a:avLst/>
          </a:prstGeom>
          <a:noFill/>
        </p:spPr>
        <p:txBody>
          <a:bodyPr wrap="square">
            <a:spAutoFit/>
          </a:bodyPr>
          <a:lstStyle/>
          <a:p>
            <a:r>
              <a:rPr lang="en-CA" sz="2800" dirty="0"/>
              <a:t>Yukon Driver’s Academy (2 credits)</a:t>
            </a:r>
          </a:p>
          <a:p>
            <a:r>
              <a:rPr lang="en-CA" sz="2800" dirty="0"/>
              <a:t>Bronze Cross/ National Lifeguard/ Swim Instructor (2 credits each)</a:t>
            </a:r>
          </a:p>
          <a:p>
            <a:r>
              <a:rPr lang="en-CA" sz="2800" dirty="0"/>
              <a:t>Athlete 10, 11 &amp; 12 (Arctic Winter Games, Canada Summer Games, Canada Winter Games (4 credits each) </a:t>
            </a:r>
          </a:p>
          <a:p>
            <a:r>
              <a:rPr lang="en-CA" sz="2800" dirty="0"/>
              <a:t>Royal Conservatory 10, 11 &amp; 12 (4 credits each)</a:t>
            </a:r>
          </a:p>
          <a:p>
            <a:r>
              <a:rPr lang="en-CA" sz="2800" dirty="0"/>
              <a:t>••• and many more</a:t>
            </a:r>
          </a:p>
          <a:p>
            <a:endParaRPr lang="en-CA" sz="1800" dirty="0"/>
          </a:p>
          <a:p>
            <a:r>
              <a:rPr lang="en-CA" sz="1800" dirty="0"/>
              <a:t>https://www2.gov.bc.ca/gov/content/education-training/k-12/support/graduation/getting-credit-to-graduate/external-credentials</a:t>
            </a:r>
          </a:p>
        </p:txBody>
      </p:sp>
    </p:spTree>
    <p:extLst>
      <p:ext uri="{BB962C8B-B14F-4D97-AF65-F5344CB8AC3E}">
        <p14:creationId xmlns:p14="http://schemas.microsoft.com/office/powerpoint/2010/main" val="3396936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Things to Consider</a:t>
            </a:r>
          </a:p>
        </p:txBody>
      </p:sp>
      <p:sp>
        <p:nvSpPr>
          <p:cNvPr id="4" name="TextBox 3">
            <a:extLst>
              <a:ext uri="{FF2B5EF4-FFF2-40B4-BE49-F238E27FC236}">
                <a16:creationId xmlns:a16="http://schemas.microsoft.com/office/drawing/2014/main" id="{ECADE876-E87C-8C1F-B0A0-245ECC38982B}"/>
              </a:ext>
            </a:extLst>
          </p:cNvPr>
          <p:cNvSpPr txBox="1"/>
          <p:nvPr/>
        </p:nvSpPr>
        <p:spPr>
          <a:xfrm>
            <a:off x="642938" y="1859340"/>
            <a:ext cx="10872787" cy="3385542"/>
          </a:xfrm>
          <a:prstGeom prst="rect">
            <a:avLst/>
          </a:prstGeom>
          <a:noFill/>
        </p:spPr>
        <p:txBody>
          <a:bodyPr wrap="square">
            <a:spAutoFit/>
          </a:bodyPr>
          <a:lstStyle/>
          <a:p>
            <a:pPr marL="457200" indent="-457200">
              <a:buFont typeface="Arial" panose="020B0604020202020204" pitchFamily="34" charset="0"/>
              <a:buChar char="•"/>
            </a:pPr>
            <a:r>
              <a:rPr lang="en-US" sz="2800">
                <a:effectLst/>
                <a:ea typeface="Times New Roman" panose="02020603050405020304" pitchFamily="18" charset="0"/>
              </a:rPr>
              <a:t>Of the 80 credits required for graduation, students must earn </a:t>
            </a:r>
            <a:r>
              <a:rPr lang="en-US" sz="2800" b="1">
                <a:effectLst/>
                <a:ea typeface="Times New Roman" panose="02020603050405020304" pitchFamily="18" charset="0"/>
              </a:rPr>
              <a:t>at least</a:t>
            </a:r>
            <a:r>
              <a:rPr lang="en-US" sz="2800">
                <a:effectLst/>
                <a:ea typeface="Times New Roman" panose="02020603050405020304" pitchFamily="18" charset="0"/>
              </a:rPr>
              <a:t> 16 credits (4 courses) at the grade 12 level. </a:t>
            </a:r>
          </a:p>
          <a:p>
            <a:endParaRPr lang="en-US" sz="2800" b="1">
              <a:effectLst/>
              <a:ea typeface="Times New Roman" panose="02020603050405020304" pitchFamily="18" charset="0"/>
            </a:endParaRPr>
          </a:p>
          <a:p>
            <a:pPr marL="457200" indent="-457200">
              <a:buFont typeface="Arial" panose="020B0604020202020204" pitchFamily="34" charset="0"/>
              <a:buChar char="•"/>
            </a:pPr>
            <a:r>
              <a:rPr lang="en-CA" sz="2800"/>
              <a:t> KEEP YOUR OPTIONS OPEN:</a:t>
            </a:r>
          </a:p>
          <a:p>
            <a:pPr marL="914400" lvl="1" indent="-457200">
              <a:buFont typeface="Arial" panose="020B0604020202020204" pitchFamily="34" charset="0"/>
              <a:buChar char="•"/>
            </a:pPr>
            <a:r>
              <a:rPr lang="en-CA" sz="2800"/>
              <a:t>Take a minimum of four to six academic grade 12 courses </a:t>
            </a:r>
          </a:p>
          <a:p>
            <a:pPr marL="914400" lvl="1" indent="-457200">
              <a:buFont typeface="Arial" panose="020B0604020202020204" pitchFamily="34" charset="0"/>
              <a:buChar char="•"/>
            </a:pPr>
            <a:r>
              <a:rPr lang="en-CA" sz="2800"/>
              <a:t>Check pre-requisite courses needed for your future desired program </a:t>
            </a:r>
          </a:p>
          <a:p>
            <a:endParaRPr lang="en-CA" sz="1800"/>
          </a:p>
        </p:txBody>
      </p:sp>
    </p:spTree>
    <p:extLst>
      <p:ext uri="{BB962C8B-B14F-4D97-AF65-F5344CB8AC3E}">
        <p14:creationId xmlns:p14="http://schemas.microsoft.com/office/powerpoint/2010/main" val="2862314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chemeClr val="bg1"/>
                </a:solidFill>
              </a:rPr>
              <a:t>University Admission Requirements</a:t>
            </a:r>
          </a:p>
        </p:txBody>
      </p:sp>
      <p:graphicFrame>
        <p:nvGraphicFramePr>
          <p:cNvPr id="3" name="Table 4">
            <a:extLst>
              <a:ext uri="{FF2B5EF4-FFF2-40B4-BE49-F238E27FC236}">
                <a16:creationId xmlns:a16="http://schemas.microsoft.com/office/drawing/2014/main" id="{DFA620E3-FA19-948C-BF2D-38269E80764A}"/>
              </a:ext>
            </a:extLst>
          </p:cNvPr>
          <p:cNvGraphicFramePr>
            <a:graphicFrameLocks noGrp="1"/>
          </p:cNvGraphicFramePr>
          <p:nvPr>
            <p:extLst>
              <p:ext uri="{D42A27DB-BD31-4B8C-83A1-F6EECF244321}">
                <p14:modId xmlns:p14="http://schemas.microsoft.com/office/powerpoint/2010/main" val="1385368384"/>
              </p:ext>
            </p:extLst>
          </p:nvPr>
        </p:nvGraphicFramePr>
        <p:xfrm>
          <a:off x="2015331" y="1857832"/>
          <a:ext cx="8128000" cy="32054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802061157"/>
                    </a:ext>
                  </a:extLst>
                </a:gridCol>
                <a:gridCol w="4064000">
                  <a:extLst>
                    <a:ext uri="{9D8B030D-6E8A-4147-A177-3AD203B41FA5}">
                      <a16:colId xmlns:a16="http://schemas.microsoft.com/office/drawing/2014/main" val="257891654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Science/Engineering</a:t>
                      </a:r>
                      <a:endParaRPr lang="en-CA"/>
                    </a:p>
                  </a:txBody>
                  <a:tcPr/>
                </a:tc>
                <a:tc>
                  <a:txBody>
                    <a:bodyPr/>
                    <a:lstStyle/>
                    <a:p>
                      <a:r>
                        <a:rPr lang="en-US"/>
                        <a:t>Arts/ Humanities</a:t>
                      </a:r>
                    </a:p>
                  </a:txBody>
                  <a:tcPr/>
                </a:tc>
                <a:extLst>
                  <a:ext uri="{0D108BD9-81ED-4DB2-BD59-A6C34878D82A}">
                    <a16:rowId xmlns:a16="http://schemas.microsoft.com/office/drawing/2014/main" val="1247648277"/>
                  </a:ext>
                </a:extLst>
              </a:tr>
              <a:tr h="370840">
                <a:tc>
                  <a:txBody>
                    <a:bodyPr/>
                    <a:lstStyle/>
                    <a:p>
                      <a:r>
                        <a:rPr lang="en-US" sz="1800"/>
                        <a:t>English 12</a:t>
                      </a:r>
                    </a:p>
                    <a:p>
                      <a:r>
                        <a:rPr lang="en-US" sz="1800"/>
                        <a:t>Math 12 – Pre-calculus</a:t>
                      </a:r>
                    </a:p>
                    <a:p>
                      <a:r>
                        <a:rPr lang="en-US" sz="1800"/>
                        <a:t>Science 12</a:t>
                      </a:r>
                    </a:p>
                    <a:p>
                      <a:r>
                        <a:rPr lang="en-US" sz="1800"/>
                        <a:t>Science 12</a:t>
                      </a:r>
                    </a:p>
                    <a:p>
                      <a:r>
                        <a:rPr lang="en-US" sz="1800"/>
                        <a:t>Additional course for Alberta and Ontario</a:t>
                      </a:r>
                    </a:p>
                    <a:p>
                      <a:pPr marL="0" indent="0">
                        <a:buNone/>
                      </a:pPr>
                      <a:r>
                        <a:rPr lang="en-US" sz="1800"/>
                        <a:t>*Science – may require </a:t>
                      </a:r>
                    </a:p>
                    <a:p>
                      <a:pPr marL="0" indent="0">
                        <a:buNone/>
                      </a:pPr>
                      <a:r>
                        <a:rPr lang="en-US" sz="1800"/>
                        <a:t>Physics 11</a:t>
                      </a:r>
                    </a:p>
                    <a:p>
                      <a:pPr marL="0" indent="0">
                        <a:buNone/>
                      </a:pPr>
                      <a:r>
                        <a:rPr lang="en-US" sz="1800"/>
                        <a:t>* Chemistry 12 &amp; Physics 12 for        Engineering, recommend Calculus 12</a:t>
                      </a:r>
                    </a:p>
                    <a:p>
                      <a:endParaRPr lang="en-US"/>
                    </a:p>
                  </a:txBody>
                  <a:tcPr/>
                </a:tc>
                <a:tc>
                  <a:txBody>
                    <a:bodyPr/>
                    <a:lstStyle/>
                    <a:p>
                      <a:r>
                        <a:rPr lang="en-US" sz="1800"/>
                        <a:t>English 12</a:t>
                      </a:r>
                    </a:p>
                    <a:p>
                      <a:r>
                        <a:rPr lang="en-US" sz="1800"/>
                        <a:t>3 to 5 Grade 12 Academics</a:t>
                      </a:r>
                    </a:p>
                    <a:p>
                      <a:pPr marL="0" indent="0">
                        <a:buNone/>
                      </a:pPr>
                      <a:endParaRPr lang="en-US" sz="1800"/>
                    </a:p>
                    <a:p>
                      <a:pPr marL="0" indent="0">
                        <a:buNone/>
                      </a:pPr>
                      <a:endParaRPr lang="en-US" sz="1800"/>
                    </a:p>
                    <a:p>
                      <a:pPr marL="0" indent="0">
                        <a:buNone/>
                      </a:pPr>
                      <a:endParaRPr lang="en-US" sz="1800"/>
                    </a:p>
                    <a:p>
                      <a:pPr marL="0" indent="0">
                        <a:buNone/>
                      </a:pPr>
                      <a:r>
                        <a:rPr lang="en-US" sz="1800"/>
                        <a:t>*Language 11 (Some universities)</a:t>
                      </a:r>
                    </a:p>
                    <a:p>
                      <a:pPr marL="0" indent="0">
                        <a:buNone/>
                      </a:pPr>
                      <a:r>
                        <a:rPr lang="en-CA" sz="1800"/>
                        <a:t>* Math 11 or 12(Foundations or Pre-calculus – check with university)</a:t>
                      </a:r>
                      <a:endParaRPr lang="en-US" sz="1800"/>
                    </a:p>
                    <a:p>
                      <a:endParaRPr lang="en-US"/>
                    </a:p>
                  </a:txBody>
                  <a:tcPr/>
                </a:tc>
                <a:extLst>
                  <a:ext uri="{0D108BD9-81ED-4DB2-BD59-A6C34878D82A}">
                    <a16:rowId xmlns:a16="http://schemas.microsoft.com/office/drawing/2014/main" val="1657446473"/>
                  </a:ext>
                </a:extLst>
              </a:tr>
            </a:tbl>
          </a:graphicData>
        </a:graphic>
      </p:graphicFrame>
    </p:spTree>
    <p:extLst>
      <p:ext uri="{BB962C8B-B14F-4D97-AF65-F5344CB8AC3E}">
        <p14:creationId xmlns:p14="http://schemas.microsoft.com/office/powerpoint/2010/main" val="2212476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chemeClr val="bg1"/>
                </a:solidFill>
              </a:rPr>
              <a:t>Programs at Other Schools?</a:t>
            </a:r>
          </a:p>
        </p:txBody>
      </p:sp>
      <p:sp>
        <p:nvSpPr>
          <p:cNvPr id="9" name="TextBox 8">
            <a:extLst>
              <a:ext uri="{FF2B5EF4-FFF2-40B4-BE49-F238E27FC236}">
                <a16:creationId xmlns:a16="http://schemas.microsoft.com/office/drawing/2014/main" id="{ECB38162-E276-3978-B290-7A5FC09707F8}"/>
              </a:ext>
            </a:extLst>
          </p:cNvPr>
          <p:cNvSpPr txBox="1"/>
          <p:nvPr/>
        </p:nvSpPr>
        <p:spPr>
          <a:xfrm>
            <a:off x="2049066" y="4265444"/>
            <a:ext cx="8093868" cy="1815882"/>
          </a:xfrm>
          <a:prstGeom prst="rect">
            <a:avLst/>
          </a:prstGeom>
          <a:noFill/>
        </p:spPr>
        <p:txBody>
          <a:bodyPr wrap="square" lIns="91440" tIns="45720" rIns="91440" bIns="45720" anchor="t">
            <a:spAutoFit/>
          </a:bodyPr>
          <a:lstStyle/>
          <a:p>
            <a:pPr algn="ctr"/>
            <a:r>
              <a:rPr lang="en-CA" sz="2800"/>
              <a:t>If a student has been accepted to a program outside of SFACSS, they need to communicate with the school counsellors to ensure  they are scheduled in the appropriate courses.</a:t>
            </a:r>
          </a:p>
        </p:txBody>
      </p:sp>
      <p:sp>
        <p:nvSpPr>
          <p:cNvPr id="10" name="TextBox 9">
            <a:extLst>
              <a:ext uri="{FF2B5EF4-FFF2-40B4-BE49-F238E27FC236}">
                <a16:creationId xmlns:a16="http://schemas.microsoft.com/office/drawing/2014/main" id="{1446E35A-3131-E8F5-9FDA-0407C260804E}"/>
              </a:ext>
            </a:extLst>
          </p:cNvPr>
          <p:cNvSpPr txBox="1"/>
          <p:nvPr/>
        </p:nvSpPr>
        <p:spPr>
          <a:xfrm>
            <a:off x="728663" y="1900237"/>
            <a:ext cx="10901361" cy="1569660"/>
          </a:xfrm>
          <a:prstGeom prst="rect">
            <a:avLst/>
          </a:prstGeom>
          <a:noFill/>
        </p:spPr>
        <p:txBody>
          <a:bodyPr wrap="square" rtlCol="0">
            <a:spAutoFit/>
          </a:bodyPr>
          <a:lstStyle/>
          <a:p>
            <a:r>
              <a:rPr lang="en-US" sz="2400" i="1"/>
              <a:t>Applications for Wood Street Centre (MAD, FACES, ACES, CHAOS, Experiential Science) and Sport School (at FH) are no longer being accepted for this year.</a:t>
            </a:r>
          </a:p>
          <a:p>
            <a:r>
              <a:rPr lang="en-US" sz="2400" i="1"/>
              <a:t>FADS (Porter Creek) is accepting students for the waitlist.</a:t>
            </a:r>
          </a:p>
          <a:p>
            <a:r>
              <a:rPr lang="en-US" sz="2400" i="1"/>
              <a:t>WILD ( at Porter Creek, runs every second year), next year is 2024-25.</a:t>
            </a:r>
          </a:p>
        </p:txBody>
      </p:sp>
    </p:spTree>
    <p:extLst>
      <p:ext uri="{BB962C8B-B14F-4D97-AF65-F5344CB8AC3E}">
        <p14:creationId xmlns:p14="http://schemas.microsoft.com/office/powerpoint/2010/main" val="2457192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chemeClr val="bg1"/>
                </a:solidFill>
              </a:rPr>
              <a:t>Questions?</a:t>
            </a:r>
          </a:p>
        </p:txBody>
      </p:sp>
      <p:sp>
        <p:nvSpPr>
          <p:cNvPr id="10" name="TextBox 9">
            <a:extLst>
              <a:ext uri="{FF2B5EF4-FFF2-40B4-BE49-F238E27FC236}">
                <a16:creationId xmlns:a16="http://schemas.microsoft.com/office/drawing/2014/main" id="{1446E35A-3131-E8F5-9FDA-0407C260804E}"/>
              </a:ext>
            </a:extLst>
          </p:cNvPr>
          <p:cNvSpPr txBox="1"/>
          <p:nvPr/>
        </p:nvSpPr>
        <p:spPr>
          <a:xfrm>
            <a:off x="728663" y="1900237"/>
            <a:ext cx="10901361" cy="2554545"/>
          </a:xfrm>
          <a:prstGeom prst="rect">
            <a:avLst/>
          </a:prstGeom>
          <a:noFill/>
        </p:spPr>
        <p:txBody>
          <a:bodyPr wrap="square" lIns="91440" tIns="45720" rIns="91440" bIns="45720" rtlCol="0" anchor="t">
            <a:spAutoFit/>
          </a:bodyPr>
          <a:lstStyle/>
          <a:p>
            <a:endParaRPr lang="en-US" sz="3200" dirty="0"/>
          </a:p>
          <a:p>
            <a:r>
              <a:rPr lang="en-US" sz="3200" dirty="0"/>
              <a:t>Contact a school counsellors:</a:t>
            </a:r>
          </a:p>
          <a:p>
            <a:r>
              <a:rPr lang="en-US" sz="3200" dirty="0"/>
              <a:t>		Colleen Segriff: </a:t>
            </a:r>
            <a:r>
              <a:rPr lang="en-US" sz="3200" dirty="0">
                <a:hlinkClick r:id="rId2"/>
              </a:rPr>
              <a:t>colleen.segriff@yesnet.yk.ca</a:t>
            </a:r>
            <a:endParaRPr lang="en-US" sz="3200" dirty="0"/>
          </a:p>
          <a:p>
            <a:r>
              <a:rPr lang="en-US" sz="3200" dirty="0"/>
              <a:t>		Jen Moran:   </a:t>
            </a:r>
            <a:r>
              <a:rPr lang="en-US" sz="3200" dirty="0">
                <a:hlinkClick r:id="rId3"/>
              </a:rPr>
              <a:t>jennifer.moran@yesnet.yk.ca</a:t>
            </a:r>
            <a:endParaRPr lang="en-US" sz="3200" dirty="0"/>
          </a:p>
          <a:p>
            <a:endParaRPr lang="en-US" sz="3200" dirty="0"/>
          </a:p>
        </p:txBody>
      </p:sp>
    </p:spTree>
    <p:extLst>
      <p:ext uri="{BB962C8B-B14F-4D97-AF65-F5344CB8AC3E}">
        <p14:creationId xmlns:p14="http://schemas.microsoft.com/office/powerpoint/2010/main" val="2061910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8E174-442F-7FC6-76E6-D24E680FB9E9}"/>
              </a:ext>
            </a:extLst>
          </p:cNvPr>
          <p:cNvSpPr>
            <a:spLocks noGrp="1"/>
          </p:cNvSpPr>
          <p:nvPr>
            <p:ph type="title"/>
          </p:nvPr>
        </p:nvSpPr>
        <p:spPr/>
        <p:txBody>
          <a:bodyPr/>
          <a:lstStyle/>
          <a:p>
            <a:r>
              <a:rPr lang="en-US" dirty="0"/>
              <a:t>2018 Graduation Program Requirements</a:t>
            </a:r>
          </a:p>
        </p:txBody>
      </p:sp>
      <p:sp>
        <p:nvSpPr>
          <p:cNvPr id="3" name="Content Placeholder 2">
            <a:extLst>
              <a:ext uri="{FF2B5EF4-FFF2-40B4-BE49-F238E27FC236}">
                <a16:creationId xmlns:a16="http://schemas.microsoft.com/office/drawing/2014/main" id="{110B34BB-3CFA-D0A6-B63A-F586CF1ABB59}"/>
              </a:ext>
            </a:extLst>
          </p:cNvPr>
          <p:cNvSpPr>
            <a:spLocks noGrp="1"/>
          </p:cNvSpPr>
          <p:nvPr>
            <p:ph idx="1"/>
          </p:nvPr>
        </p:nvSpPr>
        <p:spPr>
          <a:xfrm>
            <a:off x="838200" y="1690688"/>
            <a:ext cx="10515600" cy="4486275"/>
          </a:xfrm>
        </p:spPr>
        <p:txBody>
          <a:bodyPr>
            <a:normAutofit lnSpcReduction="10000"/>
          </a:bodyPr>
          <a:lstStyle/>
          <a:p>
            <a:r>
              <a:rPr lang="en-US" dirty="0"/>
              <a:t>Minimum of 80 credits of grade 10-12 courses. </a:t>
            </a:r>
          </a:p>
          <a:p>
            <a:r>
              <a:rPr lang="en-US" dirty="0"/>
              <a:t>Most courses are 4 credits: 4 courses per semester for 3 years would amount to 96 credits. </a:t>
            </a:r>
          </a:p>
          <a:p>
            <a:r>
              <a:rPr lang="en-US" dirty="0"/>
              <a:t>52 of the 80 credits are mandatory, and 28 credits are electives. </a:t>
            </a:r>
          </a:p>
          <a:p>
            <a:pPr marL="0" indent="0">
              <a:buNone/>
            </a:pPr>
            <a:r>
              <a:rPr lang="en-US" dirty="0"/>
              <a:t>At SFACSS, we also require:</a:t>
            </a:r>
          </a:p>
          <a:p>
            <a:pPr marL="0" indent="0">
              <a:buNone/>
            </a:pPr>
            <a:r>
              <a:rPr lang="en-US" dirty="0"/>
              <a:t>Religion 10 (Christ and Culture 10) (2 credits)</a:t>
            </a:r>
          </a:p>
          <a:p>
            <a:pPr marL="0" indent="0">
              <a:buNone/>
            </a:pPr>
            <a:r>
              <a:rPr lang="en-US" dirty="0"/>
              <a:t>World Religions 12 (4 credits): This is the grade 11 Religion requirement</a:t>
            </a:r>
          </a:p>
          <a:p>
            <a:pPr marL="0" indent="0">
              <a:buNone/>
            </a:pPr>
            <a:r>
              <a:rPr lang="en-US" dirty="0"/>
              <a:t>An additional Religion 12 (4 credits): Choices are between Philosophy 12, Morals and Ethics 12, Social Justice 12, and Yukon First Nations Studies 12</a:t>
            </a:r>
          </a:p>
          <a:p>
            <a:pPr marL="0" indent="0">
              <a:buNone/>
            </a:pPr>
            <a:endParaRPr lang="en-US" dirty="0"/>
          </a:p>
        </p:txBody>
      </p:sp>
    </p:spTree>
    <p:extLst>
      <p:ext uri="{BB962C8B-B14F-4D97-AF65-F5344CB8AC3E}">
        <p14:creationId xmlns:p14="http://schemas.microsoft.com/office/powerpoint/2010/main" val="1119192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0595C-4779-866E-FE45-BDA3C3580A7F}"/>
              </a:ext>
            </a:extLst>
          </p:cNvPr>
          <p:cNvSpPr>
            <a:spLocks noGrp="1"/>
          </p:cNvSpPr>
          <p:nvPr>
            <p:ph type="title"/>
          </p:nvPr>
        </p:nvSpPr>
        <p:spPr/>
        <p:txBody>
          <a:bodyPr/>
          <a:lstStyle/>
          <a:p>
            <a:r>
              <a:rPr lang="en-US" dirty="0"/>
              <a:t>Change from grade 9: Linear to Semester</a:t>
            </a:r>
          </a:p>
        </p:txBody>
      </p:sp>
      <p:sp>
        <p:nvSpPr>
          <p:cNvPr id="3" name="Content Placeholder 2">
            <a:extLst>
              <a:ext uri="{FF2B5EF4-FFF2-40B4-BE49-F238E27FC236}">
                <a16:creationId xmlns:a16="http://schemas.microsoft.com/office/drawing/2014/main" id="{BF6C82C8-6D49-31E5-D150-D4C7847775D7}"/>
              </a:ext>
            </a:extLst>
          </p:cNvPr>
          <p:cNvSpPr>
            <a:spLocks noGrp="1"/>
          </p:cNvSpPr>
          <p:nvPr>
            <p:ph sz="half" idx="1"/>
          </p:nvPr>
        </p:nvSpPr>
        <p:spPr/>
        <p:txBody>
          <a:bodyPr/>
          <a:lstStyle/>
          <a:p>
            <a:r>
              <a:rPr lang="en-US" dirty="0"/>
              <a:t>Semester 1</a:t>
            </a:r>
          </a:p>
          <a:p>
            <a:pPr marL="0" indent="0">
              <a:buNone/>
            </a:pPr>
            <a:endParaRPr lang="en-US" dirty="0"/>
          </a:p>
          <a:p>
            <a:r>
              <a:rPr lang="en-US" dirty="0"/>
              <a:t>1-2 (course)</a:t>
            </a:r>
          </a:p>
          <a:p>
            <a:r>
              <a:rPr lang="en-US" dirty="0"/>
              <a:t>3-4 (course)</a:t>
            </a:r>
          </a:p>
          <a:p>
            <a:r>
              <a:rPr lang="en-US" dirty="0"/>
              <a:t>5-6 (course)</a:t>
            </a:r>
          </a:p>
          <a:p>
            <a:r>
              <a:rPr lang="en-US" dirty="0"/>
              <a:t>7-8 (course)</a:t>
            </a:r>
          </a:p>
        </p:txBody>
      </p:sp>
      <p:sp>
        <p:nvSpPr>
          <p:cNvPr id="4" name="Content Placeholder 3">
            <a:extLst>
              <a:ext uri="{FF2B5EF4-FFF2-40B4-BE49-F238E27FC236}">
                <a16:creationId xmlns:a16="http://schemas.microsoft.com/office/drawing/2014/main" id="{A017AA51-4E6E-9F37-E31C-D50F7B108AA4}"/>
              </a:ext>
            </a:extLst>
          </p:cNvPr>
          <p:cNvSpPr>
            <a:spLocks noGrp="1"/>
          </p:cNvSpPr>
          <p:nvPr>
            <p:ph sz="half" idx="2"/>
          </p:nvPr>
        </p:nvSpPr>
        <p:spPr/>
        <p:txBody>
          <a:bodyPr/>
          <a:lstStyle/>
          <a:p>
            <a:r>
              <a:rPr lang="en-US" dirty="0"/>
              <a:t>Semester 2</a:t>
            </a:r>
          </a:p>
          <a:p>
            <a:pPr marL="0" indent="0">
              <a:buNone/>
            </a:pPr>
            <a:endParaRPr lang="en-US" dirty="0"/>
          </a:p>
          <a:p>
            <a:r>
              <a:rPr lang="en-US" dirty="0"/>
              <a:t>1-2 (course)</a:t>
            </a:r>
          </a:p>
          <a:p>
            <a:r>
              <a:rPr lang="en-US" dirty="0"/>
              <a:t>3-4 (course)</a:t>
            </a:r>
          </a:p>
          <a:p>
            <a:r>
              <a:rPr lang="en-US" dirty="0"/>
              <a:t>5-6 (course)</a:t>
            </a:r>
          </a:p>
          <a:p>
            <a:r>
              <a:rPr lang="en-US" dirty="0"/>
              <a:t>7-8 (course)</a:t>
            </a:r>
          </a:p>
        </p:txBody>
      </p:sp>
    </p:spTree>
    <p:extLst>
      <p:ext uri="{BB962C8B-B14F-4D97-AF65-F5344CB8AC3E}">
        <p14:creationId xmlns:p14="http://schemas.microsoft.com/office/powerpoint/2010/main" val="1831499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1207D1-0D85-0EFD-CAE6-F0D234A79ACF}"/>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a:solidFill>
                  <a:srgbClr val="FFFFFF"/>
                </a:solidFill>
                <a:latin typeface="+mj-lt"/>
                <a:ea typeface="+mj-ea"/>
                <a:cs typeface="+mj-cs"/>
              </a:rPr>
              <a:t>Pathway to Graduation</a:t>
            </a:r>
          </a:p>
        </p:txBody>
      </p:sp>
      <p:sp>
        <p:nvSpPr>
          <p:cNvPr id="3" name="Content Placeholder 2">
            <a:extLst>
              <a:ext uri="{FF2B5EF4-FFF2-40B4-BE49-F238E27FC236}">
                <a16:creationId xmlns:a16="http://schemas.microsoft.com/office/drawing/2014/main" id="{37ECC5E0-C2F0-D53D-B127-9A96AFA12C96}"/>
              </a:ext>
            </a:extLst>
          </p:cNvPr>
          <p:cNvSpPr>
            <a:spLocks noGrp="1"/>
          </p:cNvSpPr>
          <p:nvPr>
            <p:ph idx="1"/>
          </p:nvPr>
        </p:nvSpPr>
        <p:spPr>
          <a:xfrm>
            <a:off x="8572499" y="390832"/>
            <a:ext cx="3233585" cy="873612"/>
          </a:xfrm>
        </p:spPr>
        <p:txBody>
          <a:bodyPr vert="horz" lIns="91440" tIns="45720" rIns="91440" bIns="45720" rtlCol="0" anchor="ctr">
            <a:normAutofit/>
          </a:bodyPr>
          <a:lstStyle/>
          <a:p>
            <a:pPr marL="0" indent="0">
              <a:buNone/>
            </a:pPr>
            <a:r>
              <a:rPr lang="en-US" sz="2000" kern="1200">
                <a:solidFill>
                  <a:srgbClr val="FFFFFF"/>
                </a:solidFill>
                <a:latin typeface="+mn-lt"/>
                <a:ea typeface="+mn-ea"/>
                <a:cs typeface="+mn-cs"/>
              </a:rPr>
              <a:t>80 credits (or 20 courses)</a:t>
            </a:r>
          </a:p>
        </p:txBody>
      </p:sp>
      <p:sp>
        <p:nvSpPr>
          <p:cNvPr id="8" name="TextBox 7">
            <a:extLst>
              <a:ext uri="{FF2B5EF4-FFF2-40B4-BE49-F238E27FC236}">
                <a16:creationId xmlns:a16="http://schemas.microsoft.com/office/drawing/2014/main" id="{58659C9F-458F-9E26-9FE0-F5C6A83E3C6B}"/>
              </a:ext>
            </a:extLst>
          </p:cNvPr>
          <p:cNvSpPr txBox="1"/>
          <p:nvPr/>
        </p:nvSpPr>
        <p:spPr>
          <a:xfrm>
            <a:off x="948690" y="5909310"/>
            <a:ext cx="10405110" cy="369332"/>
          </a:xfrm>
          <a:prstGeom prst="rect">
            <a:avLst/>
          </a:prstGeom>
          <a:noFill/>
        </p:spPr>
        <p:txBody>
          <a:bodyPr wrap="square" rtlCol="0">
            <a:spAutoFit/>
          </a:bodyPr>
          <a:lstStyle/>
          <a:p>
            <a:pPr>
              <a:spcAft>
                <a:spcPts val="600"/>
              </a:spcAft>
            </a:pPr>
            <a:r>
              <a:rPr lang="en-US"/>
              <a:t>*SFACSS Religious education requirement</a:t>
            </a:r>
          </a:p>
        </p:txBody>
      </p:sp>
      <p:graphicFrame>
        <p:nvGraphicFramePr>
          <p:cNvPr id="7" name="Table 7">
            <a:extLst>
              <a:ext uri="{FF2B5EF4-FFF2-40B4-BE49-F238E27FC236}">
                <a16:creationId xmlns:a16="http://schemas.microsoft.com/office/drawing/2014/main" id="{7052C075-BFE5-33F7-F540-2423D1FBDEE0}"/>
              </a:ext>
            </a:extLst>
          </p:cNvPr>
          <p:cNvGraphicFramePr>
            <a:graphicFrameLocks noGrp="1"/>
          </p:cNvGraphicFramePr>
          <p:nvPr>
            <p:extLst>
              <p:ext uri="{D42A27DB-BD31-4B8C-83A1-F6EECF244321}">
                <p14:modId xmlns:p14="http://schemas.microsoft.com/office/powerpoint/2010/main" val="2576083832"/>
              </p:ext>
            </p:extLst>
          </p:nvPr>
        </p:nvGraphicFramePr>
        <p:xfrm>
          <a:off x="185738" y="2186203"/>
          <a:ext cx="11574038" cy="4012340"/>
        </p:xfrm>
        <a:graphic>
          <a:graphicData uri="http://schemas.openxmlformats.org/drawingml/2006/table">
            <a:tbl>
              <a:tblPr firstRow="1" bandRow="1">
                <a:tableStyleId>{08FB837D-C827-4EFA-A057-4D05807E0F7C}</a:tableStyleId>
              </a:tblPr>
              <a:tblGrid>
                <a:gridCol w="4957762">
                  <a:extLst>
                    <a:ext uri="{9D8B030D-6E8A-4147-A177-3AD203B41FA5}">
                      <a16:colId xmlns:a16="http://schemas.microsoft.com/office/drawing/2014/main" val="3873142946"/>
                    </a:ext>
                  </a:extLst>
                </a:gridCol>
                <a:gridCol w="3500438">
                  <a:extLst>
                    <a:ext uri="{9D8B030D-6E8A-4147-A177-3AD203B41FA5}">
                      <a16:colId xmlns:a16="http://schemas.microsoft.com/office/drawing/2014/main" val="940970536"/>
                    </a:ext>
                  </a:extLst>
                </a:gridCol>
                <a:gridCol w="3115838">
                  <a:extLst>
                    <a:ext uri="{9D8B030D-6E8A-4147-A177-3AD203B41FA5}">
                      <a16:colId xmlns:a16="http://schemas.microsoft.com/office/drawing/2014/main" val="425291575"/>
                    </a:ext>
                  </a:extLst>
                </a:gridCol>
              </a:tblGrid>
              <a:tr h="566663">
                <a:tc>
                  <a:txBody>
                    <a:bodyPr/>
                    <a:lstStyle/>
                    <a:p>
                      <a:r>
                        <a:rPr lang="en-US" sz="2100" b="1" cap="none" spc="0">
                          <a:solidFill>
                            <a:schemeClr val="tx1"/>
                          </a:solidFill>
                        </a:rPr>
                        <a:t>Grade 10</a:t>
                      </a:r>
                    </a:p>
                  </a:txBody>
                  <a:tcPr marL="137096" marR="137096" marT="95967" marB="95967"/>
                </a:tc>
                <a:tc>
                  <a:txBody>
                    <a:bodyPr/>
                    <a:lstStyle/>
                    <a:p>
                      <a:r>
                        <a:rPr lang="en-US" sz="2100" b="1" cap="none" spc="0">
                          <a:solidFill>
                            <a:schemeClr val="tx1"/>
                          </a:solidFill>
                        </a:rPr>
                        <a:t>Grade 11</a:t>
                      </a:r>
                    </a:p>
                  </a:txBody>
                  <a:tcPr marL="137096" marR="137096" marT="95967" marB="95967"/>
                </a:tc>
                <a:tc>
                  <a:txBody>
                    <a:bodyPr/>
                    <a:lstStyle/>
                    <a:p>
                      <a:r>
                        <a:rPr lang="en-US" sz="2100" b="1" cap="none" spc="0">
                          <a:solidFill>
                            <a:schemeClr val="tx1"/>
                          </a:solidFill>
                        </a:rPr>
                        <a:t>Grade 12</a:t>
                      </a:r>
                    </a:p>
                  </a:txBody>
                  <a:tcPr marL="137096" marR="137096" marT="95967" marB="95967"/>
                </a:tc>
                <a:extLst>
                  <a:ext uri="{0D108BD9-81ED-4DB2-BD59-A6C34878D82A}">
                    <a16:rowId xmlns:a16="http://schemas.microsoft.com/office/drawing/2014/main" val="1285591855"/>
                  </a:ext>
                </a:extLst>
              </a:tr>
              <a:tr h="3445677">
                <a:tc>
                  <a:txBody>
                    <a:bodyPr/>
                    <a:lstStyle/>
                    <a:p>
                      <a:r>
                        <a:rPr lang="en-US" sz="2100" cap="none" spc="0">
                          <a:solidFill>
                            <a:schemeClr val="tx1"/>
                          </a:solidFill>
                        </a:rPr>
                        <a:t>English 10</a:t>
                      </a:r>
                    </a:p>
                    <a:p>
                      <a:r>
                        <a:rPr lang="en-US" sz="2100" cap="none" spc="0">
                          <a:solidFill>
                            <a:schemeClr val="tx1"/>
                          </a:solidFill>
                        </a:rPr>
                        <a:t>Math 10</a:t>
                      </a:r>
                    </a:p>
                    <a:p>
                      <a:r>
                        <a:rPr lang="en-US" sz="2100" cap="none" spc="0">
                          <a:solidFill>
                            <a:schemeClr val="tx1"/>
                          </a:solidFill>
                        </a:rPr>
                        <a:t>Science 10</a:t>
                      </a:r>
                    </a:p>
                    <a:p>
                      <a:r>
                        <a:rPr lang="en-US" sz="2100" cap="none" spc="0">
                          <a:solidFill>
                            <a:schemeClr val="tx1"/>
                          </a:solidFill>
                        </a:rPr>
                        <a:t>Social Studies 10</a:t>
                      </a:r>
                    </a:p>
                    <a:p>
                      <a:r>
                        <a:rPr lang="en-US" sz="2100" cap="none" spc="0">
                          <a:solidFill>
                            <a:schemeClr val="tx1"/>
                          </a:solidFill>
                        </a:rPr>
                        <a:t>Career Life Education/ Christ &amp; Culture 10*</a:t>
                      </a:r>
                    </a:p>
                    <a:p>
                      <a:r>
                        <a:rPr lang="en-US" sz="2100" cap="none" spc="0">
                          <a:solidFill>
                            <a:schemeClr val="tx1"/>
                          </a:solidFill>
                        </a:rPr>
                        <a:t>Physical Education 10</a:t>
                      </a:r>
                    </a:p>
                    <a:p>
                      <a:r>
                        <a:rPr lang="en-US" sz="2100" cap="none" spc="0">
                          <a:solidFill>
                            <a:schemeClr val="tx1"/>
                          </a:solidFill>
                        </a:rPr>
                        <a:t>Elective (or Language)</a:t>
                      </a:r>
                    </a:p>
                    <a:p>
                      <a:r>
                        <a:rPr lang="en-US" sz="2100" cap="none" spc="0">
                          <a:solidFill>
                            <a:schemeClr val="tx1"/>
                          </a:solidFill>
                        </a:rPr>
                        <a:t>Elective</a:t>
                      </a:r>
                    </a:p>
                    <a:p>
                      <a:endParaRPr lang="en-US" sz="2100" cap="none" spc="0">
                        <a:solidFill>
                          <a:schemeClr val="tx1"/>
                        </a:solidFill>
                      </a:endParaRPr>
                    </a:p>
                  </a:txBody>
                  <a:tcPr marL="137096" marR="137096" marT="95967" marB="95967"/>
                </a:tc>
                <a:tc>
                  <a:txBody>
                    <a:bodyPr/>
                    <a:lstStyle/>
                    <a:p>
                      <a:r>
                        <a:rPr lang="en-US" sz="2100" cap="none" spc="0">
                          <a:solidFill>
                            <a:schemeClr val="tx1"/>
                          </a:solidFill>
                        </a:rPr>
                        <a:t>English 11</a:t>
                      </a:r>
                    </a:p>
                    <a:p>
                      <a:r>
                        <a:rPr lang="en-US" sz="2100" cap="none" spc="0">
                          <a:solidFill>
                            <a:schemeClr val="tx1"/>
                          </a:solidFill>
                        </a:rPr>
                        <a:t>Math 11</a:t>
                      </a:r>
                    </a:p>
                    <a:p>
                      <a:r>
                        <a:rPr lang="en-US" sz="2100" cap="none" spc="0">
                          <a:solidFill>
                            <a:schemeClr val="tx1"/>
                          </a:solidFill>
                        </a:rPr>
                        <a:t>A Science 11</a:t>
                      </a:r>
                    </a:p>
                    <a:p>
                      <a:r>
                        <a:rPr lang="en-US" sz="2100" cap="none" spc="0">
                          <a:solidFill>
                            <a:schemeClr val="tx1"/>
                          </a:solidFill>
                        </a:rPr>
                        <a:t>A Social Studies 11 or 12</a:t>
                      </a:r>
                    </a:p>
                    <a:p>
                      <a:r>
                        <a:rPr lang="en-US" sz="2100" cap="none" spc="0">
                          <a:solidFill>
                            <a:schemeClr val="tx1"/>
                          </a:solidFill>
                        </a:rPr>
                        <a:t>World Religions 12*</a:t>
                      </a:r>
                    </a:p>
                    <a:p>
                      <a:r>
                        <a:rPr lang="en-US" sz="2100" cap="none" spc="0">
                          <a:solidFill>
                            <a:schemeClr val="tx1"/>
                          </a:solidFill>
                        </a:rPr>
                        <a:t>Elective</a:t>
                      </a:r>
                    </a:p>
                    <a:p>
                      <a:r>
                        <a:rPr lang="en-US" sz="2100" cap="none" spc="0">
                          <a:solidFill>
                            <a:schemeClr val="tx1"/>
                          </a:solidFill>
                        </a:rPr>
                        <a:t>Elective</a:t>
                      </a:r>
                    </a:p>
                    <a:p>
                      <a:r>
                        <a:rPr lang="en-US" sz="2100" cap="none" spc="0">
                          <a:solidFill>
                            <a:schemeClr val="tx1"/>
                          </a:solidFill>
                        </a:rPr>
                        <a:t>Elective</a:t>
                      </a:r>
                    </a:p>
                  </a:txBody>
                  <a:tcPr marL="137096" marR="137096" marT="95967" marB="95967"/>
                </a:tc>
                <a:tc>
                  <a:txBody>
                    <a:bodyPr/>
                    <a:lstStyle/>
                    <a:p>
                      <a:r>
                        <a:rPr lang="en-US" sz="2100" cap="none" spc="0" dirty="0">
                          <a:solidFill>
                            <a:schemeClr val="tx1"/>
                          </a:solidFill>
                        </a:rPr>
                        <a:t>English 12</a:t>
                      </a:r>
                    </a:p>
                    <a:p>
                      <a:r>
                        <a:rPr lang="en-US" sz="2100" cap="none" spc="0" dirty="0">
                          <a:solidFill>
                            <a:schemeClr val="tx1"/>
                          </a:solidFill>
                        </a:rPr>
                        <a:t>Career Life Connections</a:t>
                      </a:r>
                    </a:p>
                    <a:p>
                      <a:r>
                        <a:rPr lang="en-US" sz="2100" cap="none" spc="0" dirty="0">
                          <a:solidFill>
                            <a:schemeClr val="tx1"/>
                          </a:solidFill>
                        </a:rPr>
                        <a:t> </a:t>
                      </a:r>
                      <a:r>
                        <a:rPr lang="en-US" sz="2100" u="sng" cap="none" spc="0" dirty="0">
                          <a:solidFill>
                            <a:schemeClr val="tx1"/>
                          </a:solidFill>
                        </a:rPr>
                        <a:t>1 </a:t>
                      </a:r>
                      <a:r>
                        <a:rPr lang="en-US" sz="2100" cap="none" spc="0" dirty="0">
                          <a:solidFill>
                            <a:schemeClr val="tx1"/>
                          </a:solidFill>
                        </a:rPr>
                        <a:t>Religion 12* (4 options)</a:t>
                      </a:r>
                    </a:p>
                    <a:p>
                      <a:r>
                        <a:rPr lang="en-US" sz="2100" cap="none" spc="0" dirty="0">
                          <a:solidFill>
                            <a:schemeClr val="tx1"/>
                          </a:solidFill>
                        </a:rPr>
                        <a:t>Elective 12</a:t>
                      </a:r>
                    </a:p>
                    <a:p>
                      <a:r>
                        <a:rPr lang="en-US" sz="2100" cap="none" spc="0" dirty="0">
                          <a:solidFill>
                            <a:schemeClr val="tx1"/>
                          </a:solidFill>
                        </a:rPr>
                        <a:t>Elective 12</a:t>
                      </a:r>
                    </a:p>
                    <a:p>
                      <a:r>
                        <a:rPr lang="en-US" sz="2100" cap="none" spc="0" dirty="0">
                          <a:solidFill>
                            <a:schemeClr val="tx1"/>
                          </a:solidFill>
                        </a:rPr>
                        <a:t>Elective </a:t>
                      </a:r>
                    </a:p>
                    <a:p>
                      <a:r>
                        <a:rPr lang="en-US" sz="2100" cap="none" spc="0" dirty="0">
                          <a:solidFill>
                            <a:schemeClr val="tx1"/>
                          </a:solidFill>
                        </a:rPr>
                        <a:t>Elective</a:t>
                      </a:r>
                    </a:p>
                    <a:p>
                      <a:r>
                        <a:rPr lang="en-US" sz="2100" cap="none" spc="0" dirty="0">
                          <a:solidFill>
                            <a:schemeClr val="tx1"/>
                          </a:solidFill>
                        </a:rPr>
                        <a:t>Elective (or Grad Spare)</a:t>
                      </a:r>
                    </a:p>
                  </a:txBody>
                  <a:tcPr marL="137096" marR="137096" marT="95967" marB="95967"/>
                </a:tc>
                <a:extLst>
                  <a:ext uri="{0D108BD9-81ED-4DB2-BD59-A6C34878D82A}">
                    <a16:rowId xmlns:a16="http://schemas.microsoft.com/office/drawing/2014/main" val="4009936121"/>
                  </a:ext>
                </a:extLst>
              </a:tr>
            </a:tbl>
          </a:graphicData>
        </a:graphic>
      </p:graphicFrame>
    </p:spTree>
    <p:extLst>
      <p:ext uri="{BB962C8B-B14F-4D97-AF65-F5344CB8AC3E}">
        <p14:creationId xmlns:p14="http://schemas.microsoft.com/office/powerpoint/2010/main" val="2948775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F0665-182B-2606-BC89-85E7767E932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English </a:t>
            </a:r>
          </a:p>
        </p:txBody>
      </p:sp>
      <p:sp>
        <p:nvSpPr>
          <p:cNvPr id="3" name="Content Placeholder 2">
            <a:extLst>
              <a:ext uri="{FF2B5EF4-FFF2-40B4-BE49-F238E27FC236}">
                <a16:creationId xmlns:a16="http://schemas.microsoft.com/office/drawing/2014/main" id="{E57EAF31-82D5-5BD7-C088-682E8C134BE3}"/>
              </a:ext>
            </a:extLst>
          </p:cNvPr>
          <p:cNvSpPr>
            <a:spLocks noGrp="1"/>
          </p:cNvSpPr>
          <p:nvPr>
            <p:ph idx="1"/>
          </p:nvPr>
        </p:nvSpPr>
        <p:spPr>
          <a:xfrm>
            <a:off x="1371599" y="2318197"/>
            <a:ext cx="9724031" cy="3683358"/>
          </a:xfrm>
        </p:spPr>
        <p:txBody>
          <a:bodyPr anchor="ctr">
            <a:normAutofit fontScale="85000" lnSpcReduction="20000"/>
          </a:bodyPr>
          <a:lstStyle/>
          <a:p>
            <a:pPr marL="0" indent="0">
              <a:buNone/>
            </a:pPr>
            <a:r>
              <a:rPr lang="en-CA" sz="3300" b="1"/>
              <a:t>Grade 10</a:t>
            </a:r>
            <a:endParaRPr lang="en-CA" sz="3300" b="1">
              <a:cs typeface="Calibri"/>
            </a:endParaRPr>
          </a:p>
          <a:p>
            <a:pPr marL="0" indent="0">
              <a:buNone/>
            </a:pPr>
            <a:r>
              <a:rPr lang="en-CA" sz="3300"/>
              <a:t>- Composition 10 (2 credits)</a:t>
            </a:r>
            <a:endParaRPr lang="en-CA" sz="3300">
              <a:cs typeface="Calibri"/>
            </a:endParaRPr>
          </a:p>
          <a:p>
            <a:pPr marL="0" indent="0">
              <a:buNone/>
            </a:pPr>
            <a:r>
              <a:rPr lang="en-CA" sz="3300" b="1"/>
              <a:t>and </a:t>
            </a:r>
            <a:r>
              <a:rPr lang="en-CA" sz="3300"/>
              <a:t>New Media 10 or Literary Studies 10 (2 credits)</a:t>
            </a:r>
            <a:endParaRPr lang="en-CA" sz="3300">
              <a:cs typeface="Calibri"/>
            </a:endParaRPr>
          </a:p>
          <a:p>
            <a:pPr marL="0" indent="0">
              <a:buNone/>
            </a:pPr>
            <a:r>
              <a:rPr lang="en-CA" sz="3300" b="1"/>
              <a:t>Grade 11</a:t>
            </a:r>
            <a:endParaRPr lang="en-CA" sz="3300" b="1">
              <a:cs typeface="Calibri"/>
            </a:endParaRPr>
          </a:p>
          <a:p>
            <a:pPr>
              <a:buFontTx/>
              <a:buChar char="-"/>
            </a:pPr>
            <a:r>
              <a:rPr lang="en-CA" sz="3300"/>
              <a:t>English First Peoples Literary Studies &amp; New Media 11</a:t>
            </a:r>
            <a:endParaRPr lang="en-CA" sz="3300">
              <a:cs typeface="Calibri"/>
            </a:endParaRPr>
          </a:p>
          <a:p>
            <a:pPr>
              <a:buFontTx/>
              <a:buChar char="-"/>
            </a:pPr>
            <a:r>
              <a:rPr lang="en-CA" sz="3300"/>
              <a:t>English First Peoples Literary Studies &amp; Writing 11</a:t>
            </a:r>
            <a:endParaRPr lang="en-CA" sz="3300">
              <a:cs typeface="Calibri"/>
            </a:endParaRPr>
          </a:p>
          <a:p>
            <a:pPr marL="0" indent="0">
              <a:buNone/>
            </a:pPr>
            <a:r>
              <a:rPr lang="en-CA" sz="3300" b="1"/>
              <a:t>Grade 12 </a:t>
            </a:r>
            <a:endParaRPr lang="en-CA" sz="3300" b="1">
              <a:cs typeface="Calibri"/>
            </a:endParaRPr>
          </a:p>
          <a:p>
            <a:pPr>
              <a:buFontTx/>
              <a:buChar char="-"/>
            </a:pPr>
            <a:r>
              <a:rPr lang="en-CA" sz="3300"/>
              <a:t>English Studies 12</a:t>
            </a:r>
            <a:endParaRPr lang="en-CA" sz="3300">
              <a:cs typeface="Calibri"/>
            </a:endParaRPr>
          </a:p>
          <a:p>
            <a:endParaRPr lang="en-US" sz="1700"/>
          </a:p>
        </p:txBody>
      </p:sp>
    </p:spTree>
    <p:extLst>
      <p:ext uri="{BB962C8B-B14F-4D97-AF65-F5344CB8AC3E}">
        <p14:creationId xmlns:p14="http://schemas.microsoft.com/office/powerpoint/2010/main" val="2967075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9C83F9-F881-45A5-C375-5C8E3D6CBFFA}"/>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a:solidFill>
                  <a:srgbClr val="FFFFFF"/>
                </a:solidFill>
                <a:latin typeface="+mj-lt"/>
                <a:ea typeface="+mj-ea"/>
                <a:cs typeface="+mj-cs"/>
              </a:rPr>
              <a:t>Math </a:t>
            </a:r>
          </a:p>
        </p:txBody>
      </p:sp>
      <p:pic>
        <p:nvPicPr>
          <p:cNvPr id="10" name="Picture 9" descr="Diagram&#10;&#10;Description automatically generated">
            <a:extLst>
              <a:ext uri="{FF2B5EF4-FFF2-40B4-BE49-F238E27FC236}">
                <a16:creationId xmlns:a16="http://schemas.microsoft.com/office/drawing/2014/main" id="{4AC95FC6-9E8B-49B2-B303-B6D66882BB63}"/>
              </a:ext>
            </a:extLst>
          </p:cNvPr>
          <p:cNvPicPr>
            <a:picLocks noChangeAspect="1"/>
          </p:cNvPicPr>
          <p:nvPr/>
        </p:nvPicPr>
        <p:blipFill>
          <a:blip r:embed="rId2"/>
          <a:stretch>
            <a:fillRect/>
          </a:stretch>
        </p:blipFill>
        <p:spPr>
          <a:xfrm>
            <a:off x="838596" y="1574558"/>
            <a:ext cx="10514804" cy="5283690"/>
          </a:xfrm>
          <a:prstGeom prst="rect">
            <a:avLst/>
          </a:prstGeom>
        </p:spPr>
      </p:pic>
    </p:spTree>
    <p:extLst>
      <p:ext uri="{BB962C8B-B14F-4D97-AF65-F5344CB8AC3E}">
        <p14:creationId xmlns:p14="http://schemas.microsoft.com/office/powerpoint/2010/main" val="3000376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F0665-182B-2606-BC89-85E7767E932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Science </a:t>
            </a:r>
          </a:p>
        </p:txBody>
      </p:sp>
      <p:sp>
        <p:nvSpPr>
          <p:cNvPr id="3" name="Content Placeholder 2">
            <a:extLst>
              <a:ext uri="{FF2B5EF4-FFF2-40B4-BE49-F238E27FC236}">
                <a16:creationId xmlns:a16="http://schemas.microsoft.com/office/drawing/2014/main" id="{E57EAF31-82D5-5BD7-C088-682E8C134BE3}"/>
              </a:ext>
            </a:extLst>
          </p:cNvPr>
          <p:cNvSpPr>
            <a:spLocks noGrp="1"/>
          </p:cNvSpPr>
          <p:nvPr>
            <p:ph idx="1"/>
          </p:nvPr>
        </p:nvSpPr>
        <p:spPr>
          <a:xfrm>
            <a:off x="1371599" y="1537400"/>
            <a:ext cx="9724031" cy="4116276"/>
          </a:xfrm>
        </p:spPr>
        <p:txBody>
          <a:bodyPr anchor="ctr">
            <a:normAutofit/>
          </a:bodyPr>
          <a:lstStyle/>
          <a:p>
            <a:pPr marL="0" indent="0">
              <a:buNone/>
            </a:pPr>
            <a:r>
              <a:rPr lang="en-CA" b="1" dirty="0"/>
              <a:t>Grade 10</a:t>
            </a:r>
          </a:p>
          <a:p>
            <a:pPr marL="0" indent="0">
              <a:buNone/>
            </a:pPr>
            <a:r>
              <a:rPr lang="en-CA" dirty="0"/>
              <a:t>-Science 10</a:t>
            </a:r>
            <a:endParaRPr lang="en-CA" b="1" dirty="0"/>
          </a:p>
          <a:p>
            <a:pPr marL="0" indent="0">
              <a:buNone/>
            </a:pPr>
            <a:r>
              <a:rPr lang="en-CA" b="1" dirty="0"/>
              <a:t>Students are required to complete 4 credits of Science 11 or 12 to graduate:</a:t>
            </a:r>
          </a:p>
          <a:p>
            <a:pPr marL="0" indent="0">
              <a:buNone/>
            </a:pPr>
            <a:endParaRPr lang="en-CA" sz="1800" b="1" dirty="0"/>
          </a:p>
          <a:p>
            <a:pPr marL="0" indent="0">
              <a:buNone/>
            </a:pPr>
            <a:endParaRPr lang="en-CA" sz="1400" b="1" dirty="0"/>
          </a:p>
          <a:p>
            <a:endParaRPr lang="en-US" sz="1700" dirty="0"/>
          </a:p>
        </p:txBody>
      </p:sp>
      <p:graphicFrame>
        <p:nvGraphicFramePr>
          <p:cNvPr id="4" name="Table 4">
            <a:extLst>
              <a:ext uri="{FF2B5EF4-FFF2-40B4-BE49-F238E27FC236}">
                <a16:creationId xmlns:a16="http://schemas.microsoft.com/office/drawing/2014/main" id="{4B067530-2778-3E55-8E34-9065FF5A75DD}"/>
              </a:ext>
            </a:extLst>
          </p:cNvPr>
          <p:cNvGraphicFramePr>
            <a:graphicFrameLocks noGrp="1"/>
          </p:cNvGraphicFramePr>
          <p:nvPr>
            <p:extLst>
              <p:ext uri="{D42A27DB-BD31-4B8C-83A1-F6EECF244321}">
                <p14:modId xmlns:p14="http://schemas.microsoft.com/office/powerpoint/2010/main" val="3267405644"/>
              </p:ext>
            </p:extLst>
          </p:nvPr>
        </p:nvGraphicFramePr>
        <p:xfrm>
          <a:off x="1816917" y="3987255"/>
          <a:ext cx="8128000" cy="2560320"/>
        </p:xfrm>
        <a:graphic>
          <a:graphicData uri="http://schemas.openxmlformats.org/drawingml/2006/table">
            <a:tbl>
              <a:tblPr firstRow="1" bandRow="1">
                <a:tableStyleId>{22838BEF-8BB2-4498-84A7-C5851F593DF1}</a:tableStyleId>
              </a:tblPr>
              <a:tblGrid>
                <a:gridCol w="4064000">
                  <a:extLst>
                    <a:ext uri="{9D8B030D-6E8A-4147-A177-3AD203B41FA5}">
                      <a16:colId xmlns:a16="http://schemas.microsoft.com/office/drawing/2014/main" val="749873099"/>
                    </a:ext>
                  </a:extLst>
                </a:gridCol>
                <a:gridCol w="4064000">
                  <a:extLst>
                    <a:ext uri="{9D8B030D-6E8A-4147-A177-3AD203B41FA5}">
                      <a16:colId xmlns:a16="http://schemas.microsoft.com/office/drawing/2014/main" val="49357962"/>
                    </a:ext>
                  </a:extLst>
                </a:gridCol>
              </a:tblGrid>
              <a:tr h="0">
                <a:tc>
                  <a:txBody>
                    <a:bodyPr/>
                    <a:lstStyle/>
                    <a:p>
                      <a:r>
                        <a:rPr lang="en-US" sz="2400" b="0" dirty="0"/>
                        <a:t>- Chemistry 11</a:t>
                      </a:r>
                    </a:p>
                  </a:txBody>
                  <a:tcPr/>
                </a:tc>
                <a:tc>
                  <a:txBody>
                    <a:bodyPr/>
                    <a:lstStyle/>
                    <a:p>
                      <a:r>
                        <a:rPr lang="en-US" sz="2400" b="0"/>
                        <a:t>- Chemistry 12</a:t>
                      </a:r>
                    </a:p>
                  </a:txBody>
                  <a:tcPr/>
                </a:tc>
                <a:extLst>
                  <a:ext uri="{0D108BD9-81ED-4DB2-BD59-A6C34878D82A}">
                    <a16:rowId xmlns:a16="http://schemas.microsoft.com/office/drawing/2014/main" val="2241478488"/>
                  </a:ext>
                </a:extLst>
              </a:tr>
              <a:tr h="370840">
                <a:tc>
                  <a:txBody>
                    <a:bodyPr/>
                    <a:lstStyle/>
                    <a:p>
                      <a:r>
                        <a:rPr lang="en-US" sz="2400"/>
                        <a:t>- Earth Science 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u="none" strike="noStrike" kern="1200" dirty="0">
                          <a:solidFill>
                            <a:srgbClr val="000000"/>
                          </a:solidFill>
                          <a:effectLst/>
                          <a:latin typeface="Calibri" panose="020F0502020204030204" pitchFamily="34" charset="0"/>
                        </a:rPr>
                        <a:t>- Geology 12</a:t>
                      </a:r>
                      <a:endParaRPr lang="en-CA" sz="2400" b="0" i="0" u="none" strike="noStrike" dirty="0">
                        <a:effectLst/>
                        <a:latin typeface="Arial" panose="020B0604020202020204" pitchFamily="34" charset="0"/>
                      </a:endParaRPr>
                    </a:p>
                  </a:txBody>
                  <a:tcPr/>
                </a:tc>
                <a:extLst>
                  <a:ext uri="{0D108BD9-81ED-4DB2-BD59-A6C34878D82A}">
                    <a16:rowId xmlns:a16="http://schemas.microsoft.com/office/drawing/2014/main" val="2387067320"/>
                  </a:ext>
                </a:extLst>
              </a:tr>
              <a:tr h="370840">
                <a:tc>
                  <a:txBody>
                    <a:bodyPr/>
                    <a:lstStyle/>
                    <a:p>
                      <a:r>
                        <a:rPr lang="en-US" sz="2400" dirty="0"/>
                        <a:t>- Life Sciences 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 Anatomy &amp; Physiology 12</a:t>
                      </a:r>
                    </a:p>
                  </a:txBody>
                  <a:tcPr/>
                </a:tc>
                <a:extLst>
                  <a:ext uri="{0D108BD9-81ED-4DB2-BD59-A6C34878D82A}">
                    <a16:rowId xmlns:a16="http://schemas.microsoft.com/office/drawing/2014/main" val="2826512401"/>
                  </a:ext>
                </a:extLst>
              </a:tr>
              <a:tr h="370840">
                <a:tc>
                  <a:txBody>
                    <a:bodyPr/>
                    <a:lstStyle/>
                    <a:p>
                      <a:r>
                        <a:rPr lang="en-US" sz="2400" dirty="0"/>
                        <a:t>- Physics 11</a:t>
                      </a:r>
                    </a:p>
                    <a:p>
                      <a:r>
                        <a:rPr lang="en-US" sz="2400" i="1" dirty="0"/>
                        <a:t>Physics 11/Outdoor Ed. Program (new)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 Physics 12</a:t>
                      </a:r>
                    </a:p>
                  </a:txBody>
                  <a:tcPr/>
                </a:tc>
                <a:extLst>
                  <a:ext uri="{0D108BD9-81ED-4DB2-BD59-A6C34878D82A}">
                    <a16:rowId xmlns:a16="http://schemas.microsoft.com/office/drawing/2014/main" val="2615775022"/>
                  </a:ext>
                </a:extLst>
              </a:tr>
            </a:tbl>
          </a:graphicData>
        </a:graphic>
      </p:graphicFrame>
    </p:spTree>
    <p:extLst>
      <p:ext uri="{BB962C8B-B14F-4D97-AF65-F5344CB8AC3E}">
        <p14:creationId xmlns:p14="http://schemas.microsoft.com/office/powerpoint/2010/main" val="2341918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Needing extra support?</a:t>
            </a:r>
          </a:p>
        </p:txBody>
      </p:sp>
      <p:sp>
        <p:nvSpPr>
          <p:cNvPr id="4" name="Content Placeholder 3">
            <a:extLst>
              <a:ext uri="{FF2B5EF4-FFF2-40B4-BE49-F238E27FC236}">
                <a16:creationId xmlns:a16="http://schemas.microsoft.com/office/drawing/2014/main" id="{456FB4DE-7125-7176-63B9-173F5144F5C9}"/>
              </a:ext>
            </a:extLst>
          </p:cNvPr>
          <p:cNvSpPr>
            <a:spLocks noGrp="1"/>
          </p:cNvSpPr>
          <p:nvPr>
            <p:ph idx="1"/>
          </p:nvPr>
        </p:nvSpPr>
        <p:spPr>
          <a:xfrm>
            <a:off x="280003" y="2075146"/>
            <a:ext cx="11722144" cy="4839495"/>
          </a:xfrm>
        </p:spPr>
        <p:txBody>
          <a:bodyPr anchor="ctr">
            <a:normAutofit/>
          </a:bodyPr>
          <a:lstStyle/>
          <a:p>
            <a:r>
              <a:rPr lang="en-US" dirty="0"/>
              <a:t>Linear Composition and New Media 10 (4 credits)</a:t>
            </a:r>
            <a:endParaRPr lang="en-US" dirty="0">
              <a:cs typeface="Calibri"/>
            </a:endParaRPr>
          </a:p>
          <a:p>
            <a:endParaRPr lang="en-US" dirty="0"/>
          </a:p>
          <a:p>
            <a:r>
              <a:rPr lang="en-US" dirty="0"/>
              <a:t>Linear Foundations of Math and Precalculus 10 (4 credits)</a:t>
            </a:r>
            <a:endParaRPr lang="en-US" dirty="0">
              <a:cs typeface="Calibri"/>
            </a:endParaRPr>
          </a:p>
          <a:p>
            <a:pPr marL="0" indent="0">
              <a:buNone/>
            </a:pPr>
            <a:endParaRPr lang="en-US" dirty="0">
              <a:cs typeface="Calibri"/>
            </a:endParaRPr>
          </a:p>
          <a:p>
            <a:r>
              <a:rPr lang="en-US" dirty="0"/>
              <a:t>Skills block 10-12 (with administration &amp; parent permission) (No credit)</a:t>
            </a:r>
            <a:endParaRPr lang="en-US" dirty="0">
              <a:cs typeface="Calibri"/>
            </a:endParaRPr>
          </a:p>
          <a:p>
            <a:endParaRPr lang="en-US" dirty="0">
              <a:solidFill>
                <a:schemeClr val="dk1"/>
              </a:solidFill>
            </a:endParaRPr>
          </a:p>
          <a:p>
            <a:r>
              <a:rPr lang="en-US" kern="1200" dirty="0">
                <a:solidFill>
                  <a:schemeClr val="dk1"/>
                </a:solidFill>
                <a:effectLst/>
                <a:latin typeface="+mn-lt"/>
                <a:ea typeface="+mn-ea"/>
                <a:cs typeface="+mn-cs"/>
              </a:rPr>
              <a:t>Academic Language for English Language Learners 10-12</a:t>
            </a:r>
            <a:r>
              <a:rPr lang="en-CA" dirty="0">
                <a:effectLst/>
              </a:rPr>
              <a:t> </a:t>
            </a:r>
            <a:r>
              <a:rPr lang="en-US" dirty="0"/>
              <a:t>(4 credits)</a:t>
            </a:r>
            <a:endParaRPr lang="en-US" dirty="0">
              <a:effectLst/>
              <a:cs typeface="Calibri"/>
            </a:endParaRPr>
          </a:p>
          <a:p>
            <a:endParaRPr lang="en-US" dirty="0">
              <a:solidFill>
                <a:schemeClr val="dk1"/>
              </a:solidFill>
            </a:endParaRPr>
          </a:p>
          <a:p>
            <a:r>
              <a:rPr lang="en-CA" kern="1200" dirty="0">
                <a:solidFill>
                  <a:schemeClr val="dk1"/>
                </a:solidFill>
                <a:effectLst/>
                <a:latin typeface="+mn-lt"/>
                <a:ea typeface="+mn-ea"/>
                <a:cs typeface="+mn-cs"/>
              </a:rPr>
              <a:t>Learning Strategies 10-12 </a:t>
            </a:r>
            <a:r>
              <a:rPr lang="en-US" dirty="0"/>
              <a:t>(4 credits)</a:t>
            </a:r>
            <a:endParaRPr lang="en-CA" kern="1200" dirty="0">
              <a:solidFill>
                <a:schemeClr val="dk1"/>
              </a:solidFill>
              <a:effectLst/>
              <a:latin typeface="+mn-lt"/>
              <a:ea typeface="+mn-ea"/>
              <a:cs typeface="+mn-cs"/>
            </a:endParaRPr>
          </a:p>
          <a:p>
            <a:endParaRPr lang="en-US" dirty="0"/>
          </a:p>
          <a:p>
            <a:pPr marL="0" indent="0">
              <a:buNone/>
            </a:pPr>
            <a:endParaRPr lang="en-US" sz="2000" dirty="0"/>
          </a:p>
        </p:txBody>
      </p:sp>
    </p:spTree>
    <p:extLst>
      <p:ext uri="{BB962C8B-B14F-4D97-AF65-F5344CB8AC3E}">
        <p14:creationId xmlns:p14="http://schemas.microsoft.com/office/powerpoint/2010/main" val="7264454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714DA286F5A047AB9DA04BCAC11FD7" ma:contentTypeVersion="8" ma:contentTypeDescription="Create a new document." ma:contentTypeScope="" ma:versionID="ba77e93b77e0fbe4ddfddd0113e8ad0d">
  <xsd:schema xmlns:xsd="http://www.w3.org/2001/XMLSchema" xmlns:xs="http://www.w3.org/2001/XMLSchema" xmlns:p="http://schemas.microsoft.com/office/2006/metadata/properties" xmlns:ns2="b253043f-e3b9-4f90-a6f1-1cf700cfc16e" xmlns:ns3="b4a3d2af-8331-4df8-8b76-3d0fb994d179" targetNamespace="http://schemas.microsoft.com/office/2006/metadata/properties" ma:root="true" ma:fieldsID="e3689d3089f849dd0dff920700da0651" ns2:_="" ns3:_="">
    <xsd:import namespace="b253043f-e3b9-4f90-a6f1-1cf700cfc16e"/>
    <xsd:import namespace="b4a3d2af-8331-4df8-8b76-3d0fb994d1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53043f-e3b9-4f90-a6f1-1cf700cfc1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42eabe3-33c1-47a8-9897-f75ebb9b6f24"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a3d2af-8331-4df8-8b76-3d0fb994d17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448622-27F8-4807-9257-6A5B803D4884}">
  <ds:schemaRefs>
    <ds:schemaRef ds:uri="b253043f-e3b9-4f90-a6f1-1cf700cfc16e"/>
    <ds:schemaRef ds:uri="b4a3d2af-8331-4df8-8b76-3d0fb994d17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8DB5D92-4088-4D8A-BBFA-93A1C4F63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1633</TotalTime>
  <Words>1232</Words>
  <Application>Microsoft Macintosh PowerPoint</Application>
  <PresentationFormat>Widescreen</PresentationFormat>
  <Paragraphs>246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Course Selection for 2024-25</vt:lpstr>
      <vt:lpstr>PowerPoint Presentation</vt:lpstr>
      <vt:lpstr>2018 Graduation Program Requirements</vt:lpstr>
      <vt:lpstr>Change from grade 9: Linear to Semester</vt:lpstr>
      <vt:lpstr>Pathway to Graduation</vt:lpstr>
      <vt:lpstr>English </vt:lpstr>
      <vt:lpstr>Math </vt:lpstr>
      <vt:lpstr>Science </vt:lpstr>
      <vt:lpstr>Needing extra support?</vt:lpstr>
      <vt:lpstr>Social Studies</vt:lpstr>
      <vt:lpstr>Career and Religious Education</vt:lpstr>
      <vt:lpstr>Service-Learning Hours</vt:lpstr>
      <vt:lpstr>Physical Education</vt:lpstr>
      <vt:lpstr>Languages</vt:lpstr>
      <vt:lpstr>Grade 10</vt:lpstr>
      <vt:lpstr>Grade 11</vt:lpstr>
      <vt:lpstr>Grade 12</vt:lpstr>
      <vt:lpstr>Arts</vt:lpstr>
      <vt:lpstr>Applied Design, Skills, and Technology (ADST)</vt:lpstr>
      <vt:lpstr>Other Electives</vt:lpstr>
      <vt:lpstr>External Credits</vt:lpstr>
      <vt:lpstr>Things to Consider</vt:lpstr>
      <vt:lpstr>University Admission Requirements</vt:lpstr>
      <vt:lpstr>Programs at Other Schools?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Selection for 2023-24</dc:title>
  <dc:creator>Jolene Campbell</dc:creator>
  <cp:lastModifiedBy>Alethea.Wallace</cp:lastModifiedBy>
  <cp:revision>10</cp:revision>
  <dcterms:created xsi:type="dcterms:W3CDTF">2023-02-22T06:49:23Z</dcterms:created>
  <dcterms:modified xsi:type="dcterms:W3CDTF">2024-02-29T02:22:12Z</dcterms:modified>
</cp:coreProperties>
</file>